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333" r:id="rId3"/>
    <p:sldId id="323" r:id="rId4"/>
    <p:sldId id="328" r:id="rId5"/>
    <p:sldId id="257" r:id="rId6"/>
    <p:sldId id="258" r:id="rId7"/>
    <p:sldId id="259" r:id="rId8"/>
    <p:sldId id="260" r:id="rId9"/>
    <p:sldId id="263" r:id="rId10"/>
    <p:sldId id="264" r:id="rId11"/>
    <p:sldId id="265" r:id="rId12"/>
    <p:sldId id="266" r:id="rId13"/>
    <p:sldId id="267" r:id="rId14"/>
    <p:sldId id="324" r:id="rId15"/>
    <p:sldId id="269" r:id="rId16"/>
    <p:sldId id="270" r:id="rId17"/>
    <p:sldId id="271" r:id="rId18"/>
    <p:sldId id="272" r:id="rId19"/>
    <p:sldId id="325" r:id="rId20"/>
    <p:sldId id="274" r:id="rId21"/>
    <p:sldId id="275" r:id="rId22"/>
    <p:sldId id="276" r:id="rId23"/>
    <p:sldId id="277" r:id="rId24"/>
    <p:sldId id="278" r:id="rId25"/>
    <p:sldId id="279" r:id="rId26"/>
    <p:sldId id="280" r:id="rId27"/>
    <p:sldId id="281" r:id="rId28"/>
    <p:sldId id="282" r:id="rId29"/>
    <p:sldId id="261" r:id="rId30"/>
    <p:sldId id="283" r:id="rId31"/>
    <p:sldId id="284" r:id="rId32"/>
    <p:sldId id="285" r:id="rId33"/>
    <p:sldId id="262" r:id="rId34"/>
    <p:sldId id="327" r:id="rId35"/>
    <p:sldId id="329" r:id="rId36"/>
    <p:sldId id="298" r:id="rId37"/>
    <p:sldId id="303" r:id="rId38"/>
    <p:sldId id="304" r:id="rId39"/>
    <p:sldId id="317" r:id="rId40"/>
    <p:sldId id="318" r:id="rId41"/>
    <p:sldId id="341" r:id="rId42"/>
    <p:sldId id="311" r:id="rId43"/>
    <p:sldId id="331" r:id="rId44"/>
    <p:sldId id="334" r:id="rId45"/>
    <p:sldId id="330" r:id="rId46"/>
    <p:sldId id="337" r:id="rId47"/>
    <p:sldId id="338" r:id="rId48"/>
    <p:sldId id="340" r:id="rId49"/>
    <p:sldId id="339" r:id="rId50"/>
    <p:sldId id="322" r:id="rId51"/>
    <p:sldId id="33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5"/>
    <p:restoredTop sz="72462"/>
  </p:normalViewPr>
  <p:slideViewPr>
    <p:cSldViewPr snapToGrid="0" snapToObjects="1">
      <p:cViewPr varScale="1">
        <p:scale>
          <a:sx n="79" d="100"/>
          <a:sy n="79"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021F9-9D68-2845-85F1-086F834F7485}"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CCB5-67FD-3842-97C6-E5F2F43201FA}" type="slidenum">
              <a:rPr lang="en-US" smtClean="0"/>
              <a:t>‹#›</a:t>
            </a:fld>
            <a:endParaRPr lang="en-US"/>
          </a:p>
        </p:txBody>
      </p:sp>
    </p:spTree>
    <p:extLst>
      <p:ext uri="{BB962C8B-B14F-4D97-AF65-F5344CB8AC3E}">
        <p14:creationId xmlns:p14="http://schemas.microsoft.com/office/powerpoint/2010/main" val="78990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highlight>
                  <a:srgbClr val="FFFF00"/>
                </a:highlight>
              </a:rPr>
              <a:t>Broadly speaking, the goal of the CERES study re there reg. elements that have effect on proliferation that are independent of protein coding…redundancy may have an effect on it</a:t>
            </a:r>
            <a:endParaRPr lang="en-US" sz="1200" b="0" i="0" kern="1200" dirty="0">
              <a:solidFill>
                <a:schemeClr val="tx1"/>
              </a:solidFill>
              <a:effectLst/>
              <a:latin typeface="+mn-lt"/>
              <a:ea typeface="+mn-ea"/>
              <a:cs typeface="+mn-cs"/>
            </a:endParaRP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Investigates designed and synthesized gRNA libraries to target all candidate gene regulatory elements in a genomic region, in this case as defined by DHSs identified by DNase-seq. Lentiviral vectors encoding the gRNA library are delivered to cell lines that express the dCas9</a:t>
            </a:r>
            <a:r>
              <a:rPr lang="en-US" sz="1200" b="0" i="0" kern="1200" baseline="30000" dirty="0">
                <a:solidFill>
                  <a:schemeClr val="tx1"/>
                </a:solidFill>
                <a:effectLst/>
                <a:latin typeface="+mn-lt"/>
                <a:ea typeface="+mn-ea"/>
                <a:cs typeface="+mn-cs"/>
              </a:rPr>
              <a:t>KRAB</a:t>
            </a:r>
            <a:r>
              <a:rPr lang="en-US" sz="1200" b="0" i="0" kern="1200" dirty="0">
                <a:solidFill>
                  <a:schemeClr val="tx1"/>
                </a:solidFill>
                <a:effectLst/>
                <a:latin typeface="+mn-lt"/>
                <a:ea typeface="+mn-ea"/>
                <a:cs typeface="+mn-cs"/>
              </a:rPr>
              <a:t> repressor for loss-of-function screens, or the dCas9</a:t>
            </a:r>
            <a:r>
              <a:rPr lang="en-US" sz="1200" b="0" i="0" kern="1200" baseline="30000" dirty="0">
                <a:solidFill>
                  <a:schemeClr val="tx1"/>
                </a:solidFill>
                <a:effectLst/>
                <a:latin typeface="+mn-lt"/>
                <a:ea typeface="+mn-ea"/>
                <a:cs typeface="+mn-cs"/>
              </a:rPr>
              <a:t>p300</a:t>
            </a:r>
            <a:r>
              <a:rPr lang="en-US" sz="1200" b="0" i="0" kern="1200" dirty="0">
                <a:solidFill>
                  <a:schemeClr val="tx1"/>
                </a:solidFill>
                <a:effectLst/>
                <a:latin typeface="+mn-lt"/>
                <a:ea typeface="+mn-ea"/>
                <a:cs typeface="+mn-cs"/>
              </a:rPr>
              <a:t> activator for gain-of-function screens. The cells can then be selected for changes in phenotype, such as gain or loss of expression of a target gene. Sequencing the gRNAs in the selected cell subpopulations and mapping them back to the genome reveals the regulatory elements involved in controlling the selected phenotype. In the example shown here, they designed gRNAs to all DHSs in a 4.5-Mb region surrounding the </a:t>
            </a:r>
            <a:r>
              <a:rPr lang="el-GR" sz="1200" b="0" i="0"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globin locus, and introduced into human K562 cells expressing dCas9</a:t>
            </a:r>
            <a:r>
              <a:rPr lang="en-US" sz="1200" b="0" i="0" kern="1200" baseline="30000" dirty="0">
                <a:solidFill>
                  <a:schemeClr val="tx1"/>
                </a:solidFill>
                <a:effectLst/>
                <a:latin typeface="+mn-lt"/>
                <a:ea typeface="+mn-ea"/>
                <a:cs typeface="+mn-cs"/>
              </a:rPr>
              <a:t>KRAB</a:t>
            </a:r>
            <a:r>
              <a:rPr lang="en-US" sz="1200" b="0" i="0" kern="1200" dirty="0">
                <a:solidFill>
                  <a:schemeClr val="tx1"/>
                </a:solidFill>
                <a:effectLst/>
                <a:latin typeface="+mn-lt"/>
                <a:ea typeface="+mn-ea"/>
                <a:cs typeface="+mn-cs"/>
              </a:rPr>
              <a:t> and containing an </a:t>
            </a:r>
            <a:r>
              <a:rPr lang="en-US" sz="1200" b="0" i="0" kern="1200" dirty="0" err="1">
                <a:solidFill>
                  <a:schemeClr val="tx1"/>
                </a:solidFill>
                <a:effectLst/>
                <a:latin typeface="+mn-lt"/>
                <a:ea typeface="+mn-ea"/>
                <a:cs typeface="+mn-cs"/>
              </a:rPr>
              <a:t>mCherry</a:t>
            </a:r>
            <a:r>
              <a:rPr lang="en-US" sz="1200" b="0" i="0" kern="1200" dirty="0">
                <a:solidFill>
                  <a:schemeClr val="tx1"/>
                </a:solidFill>
                <a:effectLst/>
                <a:latin typeface="+mn-lt"/>
                <a:ea typeface="+mn-ea"/>
                <a:cs typeface="+mn-cs"/>
              </a:rPr>
              <a:t> reporter at </a:t>
            </a:r>
            <a:r>
              <a:rPr lang="en-US" sz="1200" b="0" i="1" kern="1200" dirty="0">
                <a:solidFill>
                  <a:schemeClr val="tx1"/>
                </a:solidFill>
                <a:effectLst/>
                <a:latin typeface="+mn-lt"/>
                <a:ea typeface="+mn-ea"/>
                <a:cs typeface="+mn-cs"/>
              </a:rPr>
              <a:t>HBE1</a:t>
            </a:r>
            <a:r>
              <a:rPr lang="en-US" sz="1200" b="0" i="0" kern="1200" dirty="0">
                <a:solidFill>
                  <a:schemeClr val="tx1"/>
                </a:solidFill>
                <a:effectLst/>
                <a:latin typeface="+mn-lt"/>
                <a:ea typeface="+mn-ea"/>
                <a:cs typeface="+mn-cs"/>
              </a:rPr>
              <a:t>. </a:t>
            </a: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Representative flow cytometry data for the </a:t>
            </a:r>
            <a:r>
              <a:rPr lang="en-US" sz="1200" b="0" i="1" kern="1200" dirty="0">
                <a:solidFill>
                  <a:schemeClr val="tx1"/>
                </a:solidFill>
                <a:effectLst/>
                <a:latin typeface="+mn-lt"/>
                <a:ea typeface="+mn-ea"/>
                <a:cs typeface="+mn-cs"/>
              </a:rPr>
              <a:t>HBE1</a:t>
            </a:r>
            <a:r>
              <a:rPr lang="en-US" sz="1200" b="0" i="0" kern="1200" dirty="0">
                <a:solidFill>
                  <a:schemeClr val="tx1"/>
                </a:solidFill>
                <a:effectLst/>
                <a:latin typeface="+mn-lt"/>
                <a:ea typeface="+mn-ea"/>
                <a:cs typeface="+mn-cs"/>
              </a:rPr>
              <a:t> reporter cells containing the gRNA library, and expression levels (low versus high) of cells sorted for gRNA enrichment. </a:t>
            </a: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Manhattan plot of a high-throughput screen for regulatory elements in the 4.5 Mb surrounding the globin locus, using the dCas9</a:t>
            </a:r>
            <a:r>
              <a:rPr lang="en-US" sz="1200" b="0" i="0" kern="1200" baseline="30000" dirty="0">
                <a:solidFill>
                  <a:schemeClr val="tx1"/>
                </a:solidFill>
                <a:effectLst/>
                <a:latin typeface="+mn-lt"/>
                <a:ea typeface="+mn-ea"/>
                <a:cs typeface="+mn-cs"/>
              </a:rPr>
              <a:t>KRAB</a:t>
            </a:r>
            <a:r>
              <a:rPr lang="en-US" sz="1200" b="0" i="0" kern="1200" dirty="0">
                <a:solidFill>
                  <a:schemeClr val="tx1"/>
                </a:solidFill>
                <a:effectLst/>
                <a:latin typeface="+mn-lt"/>
                <a:ea typeface="+mn-ea"/>
                <a:cs typeface="+mn-cs"/>
              </a:rPr>
              <a:t> repressor. </a:t>
            </a: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Enriched DHSs after selection for decreased </a:t>
            </a:r>
            <a:r>
              <a:rPr lang="en-US" sz="1200" b="0" i="1" kern="1200" dirty="0">
                <a:solidFill>
                  <a:schemeClr val="tx1"/>
                </a:solidFill>
                <a:effectLst/>
                <a:latin typeface="+mn-lt"/>
                <a:ea typeface="+mn-ea"/>
                <a:cs typeface="+mn-cs"/>
              </a:rPr>
              <a:t>HBE1</a:t>
            </a:r>
            <a:r>
              <a:rPr lang="en-US" sz="1200" b="0" i="0" kern="1200" dirty="0">
                <a:solidFill>
                  <a:schemeClr val="tx1"/>
                </a:solidFill>
                <a:effectLst/>
                <a:latin typeface="+mn-lt"/>
                <a:ea typeface="+mn-ea"/>
                <a:cs typeface="+mn-cs"/>
              </a:rPr>
              <a:t> expression were found only in the </a:t>
            </a:r>
            <a:r>
              <a:rPr lang="en-US" sz="1200" b="0" i="1" kern="1200" dirty="0">
                <a:solidFill>
                  <a:schemeClr val="tx1"/>
                </a:solidFill>
                <a:effectLst/>
                <a:latin typeface="+mn-lt"/>
                <a:ea typeface="+mn-ea"/>
                <a:cs typeface="+mn-cs"/>
              </a:rPr>
              <a:t>HBE1</a:t>
            </a:r>
            <a:r>
              <a:rPr lang="en-US" sz="1200" b="0" i="0" kern="1200" dirty="0">
                <a:solidFill>
                  <a:schemeClr val="tx1"/>
                </a:solidFill>
                <a:effectLst/>
                <a:latin typeface="+mn-lt"/>
                <a:ea typeface="+mn-ea"/>
                <a:cs typeface="+mn-cs"/>
              </a:rPr>
              <a:t> promoter and enhancers (HS1–4), whereas the promoters of </a:t>
            </a:r>
            <a:r>
              <a:rPr lang="en-US" sz="1200" b="0" i="1" kern="1200" dirty="0">
                <a:solidFill>
                  <a:schemeClr val="tx1"/>
                </a:solidFill>
                <a:effectLst/>
                <a:latin typeface="+mn-lt"/>
                <a:ea typeface="+mn-ea"/>
                <a:cs typeface="+mn-cs"/>
              </a:rPr>
              <a:t>HBG1</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were enriched in cells with increased </a:t>
            </a:r>
            <a:r>
              <a:rPr lang="en-US" sz="1200" b="0" i="1" kern="1200" dirty="0">
                <a:solidFill>
                  <a:schemeClr val="tx1"/>
                </a:solidFill>
                <a:effectLst/>
                <a:latin typeface="+mn-lt"/>
                <a:ea typeface="+mn-ea"/>
                <a:cs typeface="+mn-cs"/>
              </a:rPr>
              <a:t>HBE1</a:t>
            </a:r>
            <a:r>
              <a:rPr lang="en-US" sz="1200" b="0" i="0" kern="1200" dirty="0">
                <a:solidFill>
                  <a:schemeClr val="tx1"/>
                </a:solidFill>
                <a:effectLst/>
                <a:latin typeface="+mn-lt"/>
                <a:ea typeface="+mn-ea"/>
                <a:cs typeface="+mn-cs"/>
              </a:rPr>
              <a:t> expression. Diamonds and circles in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represent individual DHSs; gray circles represent adjusted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&gt; 0.05. Red indicates DHS fold change &lt; 0, and blue indicates DHS fold change &gt; 0.</a:t>
            </a: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In addition to providing the degree to which each DHS was enriched, the dataset also provides other characteristics of these DHSs such as the category of the DHS according to </a:t>
            </a:r>
            <a:r>
              <a:rPr lang="en-US" sz="1200" b="0" i="0" kern="1200" dirty="0" err="1">
                <a:solidFill>
                  <a:schemeClr val="tx1"/>
                </a:solidFill>
                <a:effectLst/>
                <a:latin typeface="+mn-lt"/>
                <a:ea typeface="+mn-ea"/>
                <a:cs typeface="+mn-cs"/>
              </a:rPr>
              <a:t>chromHMM</a:t>
            </a:r>
            <a:r>
              <a:rPr lang="en-US" sz="1200" b="0" i="0" kern="1200" dirty="0">
                <a:solidFill>
                  <a:schemeClr val="tx1"/>
                </a:solidFill>
                <a:effectLst/>
                <a:latin typeface="+mn-lt"/>
                <a:ea typeface="+mn-ea"/>
                <a:cs typeface="+mn-cs"/>
              </a:rPr>
              <a:t>, the closest gene to a given DHS, if this gene is essential according to other literature, GC/repeat content of the DHS sequence, </a:t>
            </a:r>
            <a:r>
              <a:rPr lang="en-US" sz="1200" b="0" i="0" kern="1200" dirty="0" err="1">
                <a:solidFill>
                  <a:schemeClr val="tx1"/>
                </a:solidFill>
                <a:effectLst/>
                <a:latin typeface="+mn-lt"/>
                <a:ea typeface="+mn-ea"/>
                <a:cs typeface="+mn-cs"/>
              </a:rPr>
              <a:t>etc</a:t>
            </a:r>
            <a:endParaRPr lang="en-US" dirty="0"/>
          </a:p>
          <a:p>
            <a:endParaRPr lang="en-US" dirty="0"/>
          </a:p>
          <a:p>
            <a:r>
              <a:rPr lang="en-US" dirty="0"/>
              <a:t>Here, the degree to which proliferation altered is used as a proxy for essentiality</a:t>
            </a:r>
          </a:p>
        </p:txBody>
      </p:sp>
      <p:sp>
        <p:nvSpPr>
          <p:cNvPr id="4" name="Slide Number Placeholder 3"/>
          <p:cNvSpPr>
            <a:spLocks noGrp="1"/>
          </p:cNvSpPr>
          <p:nvPr>
            <p:ph type="sldNum" sz="quarter" idx="5"/>
          </p:nvPr>
        </p:nvSpPr>
        <p:spPr/>
        <p:txBody>
          <a:bodyPr/>
          <a:lstStyle/>
          <a:p>
            <a:fld id="{A537CCB5-67FD-3842-97C6-E5F2F43201FA}" type="slidenum">
              <a:rPr lang="en-US" smtClean="0"/>
              <a:t>2</a:t>
            </a:fld>
            <a:endParaRPr lang="en-US"/>
          </a:p>
        </p:txBody>
      </p:sp>
    </p:spTree>
    <p:extLst>
      <p:ext uri="{BB962C8B-B14F-4D97-AF65-F5344CB8AC3E}">
        <p14:creationId xmlns:p14="http://schemas.microsoft.com/office/powerpoint/2010/main" val="1981201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21</a:t>
            </a:fld>
            <a:endParaRPr lang="en-US"/>
          </a:p>
        </p:txBody>
      </p:sp>
    </p:spTree>
    <p:extLst>
      <p:ext uri="{BB962C8B-B14F-4D97-AF65-F5344CB8AC3E}">
        <p14:creationId xmlns:p14="http://schemas.microsoft.com/office/powerpoint/2010/main" val="771853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29</a:t>
            </a:fld>
            <a:endParaRPr lang="en-US"/>
          </a:p>
        </p:txBody>
      </p:sp>
    </p:spTree>
    <p:extLst>
      <p:ext uri="{BB962C8B-B14F-4D97-AF65-F5344CB8AC3E}">
        <p14:creationId xmlns:p14="http://schemas.microsoft.com/office/powerpoint/2010/main" val="329797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a:p>
            <a:endParaRPr lang="en-US" dirty="0"/>
          </a:p>
          <a:p>
            <a:r>
              <a:rPr lang="en-US" dirty="0"/>
              <a:t>What does trans </a:t>
            </a:r>
            <a:r>
              <a:rPr lang="en-US" dirty="0" err="1"/>
              <a:t>assoc</a:t>
            </a:r>
            <a:r>
              <a:rPr lang="en-US" dirty="0"/>
              <a:t> mean?</a:t>
            </a:r>
          </a:p>
          <a:p>
            <a:r>
              <a:rPr lang="en-US" dirty="0"/>
              <a:t>Includes: Active TSS, Flanking Active TSS, Transcription at gene 5’ and 3’, Strong Transcription, Weak transcription…unfortunately not explicitly documented, based on my own conjecture of the original </a:t>
            </a:r>
            <a:r>
              <a:rPr lang="en-US" dirty="0" err="1"/>
              <a:t>chromHMM</a:t>
            </a:r>
            <a:r>
              <a:rPr lang="en-US" dirty="0"/>
              <a:t> </a:t>
            </a:r>
            <a:r>
              <a:rPr lang="en-US" dirty="0" err="1"/>
              <a:t>catgories</a:t>
            </a:r>
            <a:endParaRPr lang="en-US" dirty="0"/>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30</a:t>
            </a:fld>
            <a:endParaRPr lang="en-US"/>
          </a:p>
        </p:txBody>
      </p:sp>
    </p:spTree>
    <p:extLst>
      <p:ext uri="{BB962C8B-B14F-4D97-AF65-F5344CB8AC3E}">
        <p14:creationId xmlns:p14="http://schemas.microsoft.com/office/powerpoint/2010/main" val="336322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p:txBody>
      </p:sp>
      <p:sp>
        <p:nvSpPr>
          <p:cNvPr id="4" name="Slide Number Placeholder 3"/>
          <p:cNvSpPr>
            <a:spLocks noGrp="1"/>
          </p:cNvSpPr>
          <p:nvPr>
            <p:ph type="sldNum" sz="quarter" idx="5"/>
          </p:nvPr>
        </p:nvSpPr>
        <p:spPr/>
        <p:txBody>
          <a:bodyPr/>
          <a:lstStyle/>
          <a:p>
            <a:fld id="{A537CCB5-67FD-3842-97C6-E5F2F43201FA}" type="slidenum">
              <a:rPr lang="en-US" smtClean="0"/>
              <a:t>31</a:t>
            </a:fld>
            <a:endParaRPr lang="en-US"/>
          </a:p>
        </p:txBody>
      </p:sp>
    </p:spTree>
    <p:extLst>
      <p:ext uri="{BB962C8B-B14F-4D97-AF65-F5344CB8AC3E}">
        <p14:creationId xmlns:p14="http://schemas.microsoft.com/office/powerpoint/2010/main" val="391986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a:p>
            <a:endParaRPr lang="en-US" dirty="0"/>
          </a:p>
          <a:p>
            <a:r>
              <a:rPr lang="en-US" dirty="0"/>
              <a:t>Less noise here, intuition is the deeper you go the less information you have (opposite of what you would expect)…these depths are concordant meaning: interchangeable</a:t>
            </a:r>
          </a:p>
          <a:p>
            <a:r>
              <a:rPr lang="en-US" dirty="0"/>
              <a:t>In a coding sequence, intuition would hold that more conserved == more functional</a:t>
            </a:r>
          </a:p>
          <a:p>
            <a:endParaRPr lang="en-US" dirty="0"/>
          </a:p>
          <a:p>
            <a:r>
              <a:rPr lang="en-US" dirty="0"/>
              <a:t>Can we attach an interpretation to the CERES result…GC content, motif-mapping with </a:t>
            </a:r>
            <a:r>
              <a:rPr lang="en-US" dirty="0" err="1"/>
              <a:t>HOMER..deep</a:t>
            </a:r>
            <a:r>
              <a:rPr lang="en-US" dirty="0"/>
              <a:t> evolutionary conservation is not helpful, medium is, but what about GC content, motif enrichment</a:t>
            </a:r>
          </a:p>
          <a:p>
            <a:r>
              <a:rPr lang="en-US" dirty="0"/>
              <a:t>GC content is less likely to melt…separate core promotors…core promotors are AT-rich…to regulate DNA no melting required…pull OCRs by </a:t>
            </a:r>
            <a:r>
              <a:rPr lang="en-US" dirty="0" err="1"/>
              <a:t>chromHMM</a:t>
            </a:r>
            <a:r>
              <a:rPr lang="en-US" dirty="0"/>
              <a:t> and just compute GC on whole thing, compare…concatenate and character count (or just use word count –c from terminal for those, count tables, aggregated A’s and T’s, and G and C’s) is what we’re seeing here</a:t>
            </a:r>
          </a:p>
          <a:p>
            <a:endParaRPr lang="en-US" dirty="0"/>
          </a:p>
          <a:p>
            <a:r>
              <a:rPr lang="en-US" dirty="0"/>
              <a:t>Hyp1: These regions have high GC content because messing with the core promoters = no transcription, but enhancers are redundant and can compensate…less motif and more base composition perhaps?</a:t>
            </a:r>
          </a:p>
          <a:p>
            <a:endParaRPr lang="en-US" dirty="0"/>
          </a:p>
          <a:p>
            <a:r>
              <a:rPr lang="en-US" dirty="0"/>
              <a:t>Motif enrichment: we know transcription factors thanks to RNA-seq, can we sus out master trans factors for each cell type, motif for K562 (liver-derived), look for it among the 4-5 hepatic master transcription </a:t>
            </a:r>
            <a:r>
              <a:rPr lang="en-US" dirty="0" err="1"/>
              <a:t>factosr</a:t>
            </a:r>
            <a:r>
              <a:rPr lang="en-US" dirty="0"/>
              <a:t>: </a:t>
            </a:r>
            <a:r>
              <a:rPr lang="en-US" dirty="0" err="1"/>
              <a:t>Hyp</a:t>
            </a:r>
            <a:r>
              <a:rPr lang="en-US" dirty="0"/>
              <a:t> 2: their motifs are skewed GC/AT rich</a:t>
            </a:r>
          </a:p>
        </p:txBody>
      </p:sp>
      <p:sp>
        <p:nvSpPr>
          <p:cNvPr id="4" name="Slide Number Placeholder 3"/>
          <p:cNvSpPr>
            <a:spLocks noGrp="1"/>
          </p:cNvSpPr>
          <p:nvPr>
            <p:ph type="sldNum" sz="quarter" idx="5"/>
          </p:nvPr>
        </p:nvSpPr>
        <p:spPr/>
        <p:txBody>
          <a:bodyPr/>
          <a:lstStyle/>
          <a:p>
            <a:fld id="{A537CCB5-67FD-3842-97C6-E5F2F43201FA}" type="slidenum">
              <a:rPr lang="en-US" smtClean="0"/>
              <a:t>32</a:t>
            </a:fld>
            <a:endParaRPr lang="en-US"/>
          </a:p>
        </p:txBody>
      </p:sp>
    </p:spTree>
    <p:extLst>
      <p:ext uri="{BB962C8B-B14F-4D97-AF65-F5344CB8AC3E}">
        <p14:creationId xmlns:p14="http://schemas.microsoft.com/office/powerpoint/2010/main" val="338234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appear opposite of the intuition…</a:t>
            </a:r>
          </a:p>
          <a:p>
            <a:r>
              <a:rPr lang="en-US" dirty="0"/>
              <a:t>Measure of disparity causes this huge difference in scale between types of </a:t>
            </a:r>
            <a:r>
              <a:rPr lang="en-US" dirty="0" err="1"/>
              <a:t>phyloP</a:t>
            </a:r>
            <a:r>
              <a:rPr lang="en-US" dirty="0"/>
              <a:t> scores</a:t>
            </a:r>
          </a:p>
          <a:p>
            <a:r>
              <a:rPr lang="en-US" dirty="0"/>
              <a:t> </a:t>
            </a:r>
          </a:p>
          <a:p>
            <a:r>
              <a:rPr lang="en-US" dirty="0"/>
              <a:t>Take top/bottom 10%/quintile </a:t>
            </a:r>
            <a:r>
              <a:rPr lang="en-US" dirty="0" err="1"/>
              <a:t>phyloP</a:t>
            </a:r>
            <a:r>
              <a:rPr lang="en-US" dirty="0"/>
              <a:t> , look at the properties of these</a:t>
            </a:r>
          </a:p>
          <a:p>
            <a:endParaRPr lang="en-US" dirty="0"/>
          </a:p>
          <a:p>
            <a:r>
              <a:rPr lang="en-US" dirty="0"/>
              <a:t>Why do the conservation scores matter so little to the RF???</a:t>
            </a:r>
          </a:p>
          <a:p>
            <a:endParaRPr lang="en-US" dirty="0"/>
          </a:p>
          <a:p>
            <a:r>
              <a:rPr lang="en-US" dirty="0"/>
              <a:t>RF is robust to noise(?)</a:t>
            </a:r>
          </a:p>
        </p:txBody>
      </p:sp>
      <p:sp>
        <p:nvSpPr>
          <p:cNvPr id="4" name="Slide Number Placeholder 3"/>
          <p:cNvSpPr>
            <a:spLocks noGrp="1"/>
          </p:cNvSpPr>
          <p:nvPr>
            <p:ph type="sldNum" sz="quarter" idx="5"/>
          </p:nvPr>
        </p:nvSpPr>
        <p:spPr/>
        <p:txBody>
          <a:bodyPr/>
          <a:lstStyle/>
          <a:p>
            <a:fld id="{A537CCB5-67FD-3842-97C6-E5F2F43201FA}" type="slidenum">
              <a:rPr lang="en-US" smtClean="0"/>
              <a:t>33</a:t>
            </a:fld>
            <a:endParaRPr lang="en-US"/>
          </a:p>
        </p:txBody>
      </p:sp>
    </p:spTree>
    <p:extLst>
      <p:ext uri="{BB962C8B-B14F-4D97-AF65-F5344CB8AC3E}">
        <p14:creationId xmlns:p14="http://schemas.microsoft.com/office/powerpoint/2010/main" val="191904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little the longer-standing </a:t>
            </a:r>
            <a:r>
              <a:rPr lang="en-US" dirty="0" err="1"/>
              <a:t>phyloP</a:t>
            </a:r>
            <a:r>
              <a:rPr lang="en-US" dirty="0"/>
              <a:t> scores…prevailing wisdom doesn’t hold for non-coding regulatory sequences…single mutations degenerate genes, but not necessarily true with regulatory elements</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34</a:t>
            </a:fld>
            <a:endParaRPr lang="en-US"/>
          </a:p>
        </p:txBody>
      </p:sp>
    </p:spTree>
    <p:extLst>
      <p:ext uri="{BB962C8B-B14F-4D97-AF65-F5344CB8AC3E}">
        <p14:creationId xmlns:p14="http://schemas.microsoft.com/office/powerpoint/2010/main" val="212137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attach an interpretation to the CERES result…GC content, motif-mapping with </a:t>
            </a:r>
            <a:r>
              <a:rPr lang="en-US" dirty="0" err="1"/>
              <a:t>HOMER..deep</a:t>
            </a:r>
            <a:r>
              <a:rPr lang="en-US" dirty="0"/>
              <a:t> evolutionary conservation is not helpful, medium is, but what about GC content, motif enrichment</a:t>
            </a:r>
          </a:p>
          <a:p>
            <a:r>
              <a:rPr lang="en-US" dirty="0"/>
              <a:t>GC content is less likely to melt…separate core promotors…core promotors are AT-rich…to regulate DNA no melting required…pull DHSs by </a:t>
            </a:r>
            <a:r>
              <a:rPr lang="en-US" dirty="0" err="1"/>
              <a:t>chromHMM</a:t>
            </a:r>
            <a:r>
              <a:rPr lang="en-US" dirty="0"/>
              <a:t> and just compute GC on whole thing, compare…concatenate and character count (or just use word count –c from terminal for those, count tables, aggregated A’s and T’s, and G and C’s) is what we’re seeing here</a:t>
            </a:r>
          </a:p>
          <a:p>
            <a:endParaRPr lang="en-US" dirty="0"/>
          </a:p>
          <a:p>
            <a:r>
              <a:rPr lang="en-US" dirty="0"/>
              <a:t>Hyp1: These regions have high GC content because messing with the core promoters = no transcription, but enhancers are redundant and can compensate…less motif and more base composition perhaps?</a:t>
            </a:r>
          </a:p>
          <a:p>
            <a:endParaRPr lang="en-US" dirty="0"/>
          </a:p>
          <a:p>
            <a:r>
              <a:rPr lang="en-US" dirty="0"/>
              <a:t>Motif enrichment: we know transcription factors thanks to RNA-seq, can we sus out master trans factors for each cell type, motif for K562 (liver-derived), look for it among the 4-5 hepatic master transcription </a:t>
            </a:r>
            <a:r>
              <a:rPr lang="en-US" dirty="0" err="1"/>
              <a:t>factosr</a:t>
            </a:r>
            <a:r>
              <a:rPr lang="en-US" dirty="0"/>
              <a:t>: </a:t>
            </a:r>
            <a:r>
              <a:rPr lang="en-US" dirty="0" err="1"/>
              <a:t>Hyp</a:t>
            </a:r>
            <a:r>
              <a:rPr lang="en-US" dirty="0"/>
              <a:t> 2: their motifs are skewed GC/AT rich</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35</a:t>
            </a:fld>
            <a:endParaRPr lang="en-US"/>
          </a:p>
        </p:txBody>
      </p:sp>
    </p:spTree>
    <p:extLst>
      <p:ext uri="{BB962C8B-B14F-4D97-AF65-F5344CB8AC3E}">
        <p14:creationId xmlns:p14="http://schemas.microsoft.com/office/powerpoint/2010/main" val="2118311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36</a:t>
            </a:fld>
            <a:endParaRPr lang="en-US"/>
          </a:p>
        </p:txBody>
      </p:sp>
    </p:spTree>
    <p:extLst>
      <p:ext uri="{BB962C8B-B14F-4D97-AF65-F5344CB8AC3E}">
        <p14:creationId xmlns:p14="http://schemas.microsoft.com/office/powerpoint/2010/main" val="299891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Subsetting</a:t>
            </a:r>
            <a:r>
              <a:rPr lang="en-US" dirty="0"/>
              <a:t> by the previous motifs, see whether that is well/not-well conserved (primate specifically)…problem is we don’t have </a:t>
            </a:r>
          </a:p>
          <a:p>
            <a:endParaRPr lang="en-US" dirty="0"/>
          </a:p>
          <a:p>
            <a:r>
              <a:rPr lang="en-US" dirty="0" err="1"/>
              <a:t>Alejo</a:t>
            </a:r>
            <a:r>
              <a:rPr lang="en-US" dirty="0"/>
              <a:t> could give you OCRs that are open in other cell types, not unique to a particular cell type: http://</a:t>
            </a:r>
            <a:r>
              <a:rPr lang="en-US" dirty="0" err="1"/>
              <a:t>genome.ucsc.edu</a:t>
            </a:r>
            <a:r>
              <a:rPr lang="en-US" dirty="0"/>
              <a:t>/</a:t>
            </a:r>
            <a:r>
              <a:rPr lang="en-US" dirty="0" err="1"/>
              <a:t>cgi</a:t>
            </a:r>
            <a:r>
              <a:rPr lang="en-US" dirty="0"/>
              <a:t>-bin/</a:t>
            </a:r>
            <a:r>
              <a:rPr lang="en-US" dirty="0" err="1"/>
              <a:t>hgTables?hgsid</a:t>
            </a:r>
            <a:r>
              <a:rPr lang="en-US" dirty="0"/>
              <a:t>=1396517773_cxAsIILdDYP7AXC7WavnPJ0yKXrE&amp;clade=</a:t>
            </a:r>
            <a:r>
              <a:rPr lang="en-US" dirty="0" err="1"/>
              <a:t>mammal&amp;org</a:t>
            </a:r>
            <a:r>
              <a:rPr lang="en-US" dirty="0"/>
              <a:t>=</a:t>
            </a:r>
            <a:r>
              <a:rPr lang="en-US" dirty="0" err="1"/>
              <a:t>Human&amp;db</a:t>
            </a:r>
            <a:r>
              <a:rPr lang="en-US" dirty="0"/>
              <a:t>=hg19&amp;hgta_group=</a:t>
            </a:r>
            <a:r>
              <a:rPr lang="en-US" dirty="0" err="1"/>
              <a:t>regulation&amp;hgta_track</a:t>
            </a:r>
            <a:r>
              <a:rPr lang="en-US" dirty="0"/>
              <a:t>=</a:t>
            </a:r>
            <a:r>
              <a:rPr lang="en-US" dirty="0" err="1"/>
              <a:t>wgEncodeOpenChromDnase&amp;hgta_table</a:t>
            </a:r>
            <a:r>
              <a:rPr lang="en-US" dirty="0"/>
              <a:t>=</a:t>
            </a:r>
            <a:r>
              <a:rPr lang="en-US" dirty="0" err="1"/>
              <a:t>wgEncodeOpenChromDnaseCerebellumocPk&amp;hgta_regionType</a:t>
            </a:r>
            <a:r>
              <a:rPr lang="en-US" dirty="0"/>
              <a:t>=</a:t>
            </a:r>
            <a:r>
              <a:rPr lang="en-US" dirty="0" err="1"/>
              <a:t>genome&amp;position</a:t>
            </a:r>
            <a:r>
              <a:rPr lang="en-US" dirty="0"/>
              <a:t>=chrX%3A15%2C578%2C261-15%2C621%2C068&amp;hgta_outputType=</a:t>
            </a:r>
            <a:r>
              <a:rPr lang="en-US" dirty="0" err="1"/>
              <a:t>primaryTable&amp;hgta_outFileName</a:t>
            </a:r>
            <a:r>
              <a:rPr lang="en-US" dirty="0"/>
              <a:t>=phyloP_241mammalsv2</a:t>
            </a:r>
          </a:p>
          <a:p>
            <a:endParaRPr lang="en-US" dirty="0"/>
          </a:p>
          <a:p>
            <a:r>
              <a:rPr lang="en-US" dirty="0"/>
              <a:t>JASPER, what is Jas, Ap1 consensus, allow 1-2 mismatches search for that</a:t>
            </a:r>
          </a:p>
          <a:p>
            <a:endParaRPr lang="en-US" dirty="0"/>
          </a:p>
          <a:p>
            <a:r>
              <a:rPr lang="en-US" dirty="0"/>
              <a:t>Primate </a:t>
            </a:r>
            <a:r>
              <a:rPr lang="en-US" dirty="0" err="1"/>
              <a:t>phyloP</a:t>
            </a:r>
            <a:r>
              <a:rPr lang="en-US" dirty="0"/>
              <a:t> score correlation and presence/absence of motif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CERES score between GC-rich motifs (for TFs) and just a random </a:t>
            </a:r>
            <a:r>
              <a:rPr lang="en-US" dirty="0" err="1"/>
              <a:t>GCrich</a:t>
            </a:r>
            <a:r>
              <a:rPr lang="en-US" dirty="0"/>
              <a:t> sequence (AND </a:t>
            </a:r>
            <a:r>
              <a:rPr lang="en-US" dirty="0" err="1"/>
              <a:t>nonGCrich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37</a:t>
            </a:fld>
            <a:endParaRPr lang="en-US"/>
          </a:p>
        </p:txBody>
      </p:sp>
    </p:spTree>
    <p:extLst>
      <p:ext uri="{BB962C8B-B14F-4D97-AF65-F5344CB8AC3E}">
        <p14:creationId xmlns:p14="http://schemas.microsoft.com/office/powerpoint/2010/main" val="406493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past set of in silico experiments, Carl investigated which of the previously described characteristics were the best predictors for essential DHSs using Random Forest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Bagging, also known as Bootstrap aggregating, is an ensemble learning technique that helps to improve the performance and accuracy of machine learning algorithms. It is used to deal with bias-variance trade-offs and reduces the variance of a prediction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that this strategy to reduce variance succeeds, demonstrated through the following experiments</a:t>
            </a:r>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a:t>
            </a:fld>
            <a:endParaRPr lang="en-US"/>
          </a:p>
        </p:txBody>
      </p:sp>
    </p:spTree>
    <p:extLst>
      <p:ext uri="{BB962C8B-B14F-4D97-AF65-F5344CB8AC3E}">
        <p14:creationId xmlns:p14="http://schemas.microsoft.com/office/powerpoint/2010/main" val="236163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well-studied heterodimer TFs…interesting due to between-species ATAC-seq study, suggesting they act as a pioneer site for opening/closing OCR…one SNP could lose you the whole enhancer…it is epistatic to the others, if its not first then all the others will not follow…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a:t>
            </a:r>
            <a:r>
              <a:rPr lang="en-US" dirty="0" err="1"/>
              <a:t>Fos</a:t>
            </a:r>
            <a:r>
              <a:rPr lang="en-US" dirty="0"/>
              <a:t> Jun pioneer TFs? If yes, binding sites for them are more sensitive to having an effect on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Investigate those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Pioneer binding sites are something that we should be paying attention…if we take other pioneer factors, now predict they’re important, would we see the same enrichment…looking at which pioneer factors are tissue-specific and making sure that matches with our expectations</a:t>
            </a:r>
          </a:p>
        </p:txBody>
      </p:sp>
      <p:sp>
        <p:nvSpPr>
          <p:cNvPr id="4" name="Slide Number Placeholder 3"/>
          <p:cNvSpPr>
            <a:spLocks noGrp="1"/>
          </p:cNvSpPr>
          <p:nvPr>
            <p:ph type="sldNum" sz="quarter" idx="5"/>
          </p:nvPr>
        </p:nvSpPr>
        <p:spPr/>
        <p:txBody>
          <a:bodyPr/>
          <a:lstStyle/>
          <a:p>
            <a:fld id="{A537CCB5-67FD-3842-97C6-E5F2F43201FA}" type="slidenum">
              <a:rPr lang="en-US" smtClean="0"/>
              <a:t>38</a:t>
            </a:fld>
            <a:endParaRPr lang="en-US"/>
          </a:p>
        </p:txBody>
      </p:sp>
    </p:spTree>
    <p:extLst>
      <p:ext uri="{BB962C8B-B14F-4D97-AF65-F5344CB8AC3E}">
        <p14:creationId xmlns:p14="http://schemas.microsoft.com/office/powerpoint/2010/main" val="94869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39</a:t>
            </a:fld>
            <a:endParaRPr lang="en-US"/>
          </a:p>
        </p:txBody>
      </p:sp>
    </p:spTree>
    <p:extLst>
      <p:ext uri="{BB962C8B-B14F-4D97-AF65-F5344CB8AC3E}">
        <p14:creationId xmlns:p14="http://schemas.microsoft.com/office/powerpoint/2010/main" val="1075802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usual assumption, that the core promoter/enhancer is adjacent/close to the gene it interacts with, is worth investigating</a:t>
            </a:r>
          </a:p>
          <a:p>
            <a:r>
              <a:rPr lang="en-US" dirty="0" err="1"/>
              <a:t>HiC</a:t>
            </a:r>
            <a:r>
              <a:rPr lang="en-US" dirty="0"/>
              <a:t> is particularly poised to interrogate this assumption by providing topologically associating domains (TADs)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just TAD boundaries, could be able to see if both open core promoter and enhancer are in the same TAD…take bed files and see if they’re in the same TAD…</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40</a:t>
            </a:fld>
            <a:endParaRPr lang="en-US"/>
          </a:p>
        </p:txBody>
      </p:sp>
    </p:spTree>
    <p:extLst>
      <p:ext uri="{BB962C8B-B14F-4D97-AF65-F5344CB8AC3E}">
        <p14:creationId xmlns:p14="http://schemas.microsoft.com/office/powerpoint/2010/main" val="279743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Restrict other </a:t>
            </a:r>
            <a:r>
              <a:rPr lang="en-US" dirty="0" err="1"/>
              <a:t>HiC</a:t>
            </a:r>
            <a:r>
              <a:rPr lang="en-US" dirty="0"/>
              <a:t> replicates, and pool them to get higher res…just present one chromosome as a target for mapping …would be improved by expression data</a:t>
            </a:r>
          </a:p>
          <a:p>
            <a:endParaRPr lang="en-US" dirty="0"/>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42</a:t>
            </a:fld>
            <a:endParaRPr lang="en-US"/>
          </a:p>
        </p:txBody>
      </p:sp>
    </p:spTree>
    <p:extLst>
      <p:ext uri="{BB962C8B-B14F-4D97-AF65-F5344CB8AC3E}">
        <p14:creationId xmlns:p14="http://schemas.microsoft.com/office/powerpoint/2010/main" val="1267517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black wavy lines uncertainty</a:t>
            </a:r>
          </a:p>
          <a:p>
            <a:endParaRPr lang="en-US" dirty="0"/>
          </a:p>
          <a:p>
            <a:r>
              <a:rPr lang="en-US" dirty="0"/>
              <a:t>Closest core promoter</a:t>
            </a:r>
          </a:p>
          <a:p>
            <a:r>
              <a:rPr lang="en-US" dirty="0"/>
              <a:t>Activity by contact, core promoter , weight DHSs, summing all beta values from the screen </a:t>
            </a:r>
          </a:p>
        </p:txBody>
      </p:sp>
      <p:sp>
        <p:nvSpPr>
          <p:cNvPr id="4" name="Slide Number Placeholder 3"/>
          <p:cNvSpPr>
            <a:spLocks noGrp="1"/>
          </p:cNvSpPr>
          <p:nvPr>
            <p:ph type="sldNum" sz="quarter" idx="5"/>
          </p:nvPr>
        </p:nvSpPr>
        <p:spPr/>
        <p:txBody>
          <a:bodyPr/>
          <a:lstStyle/>
          <a:p>
            <a:fld id="{A537CCB5-67FD-3842-97C6-E5F2F43201FA}" type="slidenum">
              <a:rPr lang="en-US" smtClean="0"/>
              <a:t>43</a:t>
            </a:fld>
            <a:endParaRPr lang="en-US"/>
          </a:p>
        </p:txBody>
      </p:sp>
    </p:spTree>
    <p:extLst>
      <p:ext uri="{BB962C8B-B14F-4D97-AF65-F5344CB8AC3E}">
        <p14:creationId xmlns:p14="http://schemas.microsoft.com/office/powerpoint/2010/main" val="1162001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not, that throws into question what seeing that peak really means, some small peaks could be very influential, also depends on when in the cell cycle you see an ATAC-seq peak…peaks are called by averaging against all other cells that don’t have those peaks</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45</a:t>
            </a:fld>
            <a:endParaRPr lang="en-US"/>
          </a:p>
        </p:txBody>
      </p:sp>
    </p:spTree>
    <p:extLst>
      <p:ext uri="{BB962C8B-B14F-4D97-AF65-F5344CB8AC3E}">
        <p14:creationId xmlns:p14="http://schemas.microsoft.com/office/powerpoint/2010/main" val="244597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ATAC-seq peaks have left-skewed distribution…peaks are barely above noise…how often are the peaks being miscalled…progressively enriched for false-positive/negatives…are the smaller peaks actually functional though, when we do find them? Partitioning peaks into bins/quartiles to look at whether ML approaches are getting more </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46</a:t>
            </a:fld>
            <a:endParaRPr lang="en-US"/>
          </a:p>
        </p:txBody>
      </p:sp>
    </p:spTree>
    <p:extLst>
      <p:ext uri="{BB962C8B-B14F-4D97-AF65-F5344CB8AC3E}">
        <p14:creationId xmlns:p14="http://schemas.microsoft.com/office/powerpoint/2010/main" val="1127025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ATAC-seq peaks have left-skewed distribution…peaks are barely above noise…how often are the peaks being miscalled…progressively enriched for false-positive/negatives…are the smaller peaks actually functional though, when we do find them? Partitioning peaks into bins/quartiles to look at whether ML approaches are getting more </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47</a:t>
            </a:fld>
            <a:endParaRPr lang="en-US"/>
          </a:p>
        </p:txBody>
      </p:sp>
    </p:spTree>
    <p:extLst>
      <p:ext uri="{BB962C8B-B14F-4D97-AF65-F5344CB8AC3E}">
        <p14:creationId xmlns:p14="http://schemas.microsoft.com/office/powerpoint/2010/main" val="3042963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HiC</a:t>
            </a:r>
            <a:r>
              <a:rPr lang="en-US" dirty="0"/>
              <a:t>  is collected at a single timepoint, so while it is informative for the interactions at that timepoint, it is a limited view of interactions</a:t>
            </a:r>
          </a:p>
          <a:p>
            <a:r>
              <a:rPr lang="en-US" dirty="0" err="1"/>
              <a:t>HiC</a:t>
            </a:r>
            <a:r>
              <a:rPr lang="en-US" dirty="0"/>
              <a:t> experiments are expensive and the data is large</a:t>
            </a:r>
          </a:p>
          <a:p>
            <a:endParaRPr lang="en-US" dirty="0"/>
          </a:p>
          <a:p>
            <a:r>
              <a:rPr lang="en-US" dirty="0"/>
              <a:t>Expression data (RNA-seq) are typically paired with </a:t>
            </a:r>
            <a:r>
              <a:rPr lang="en-US" dirty="0" err="1"/>
              <a:t>HiC</a:t>
            </a:r>
            <a:r>
              <a:rPr lang="en-US" dirty="0"/>
              <a:t> to give a truly 3D picture of the genome, and the next CERES experiment will supposedly do this</a:t>
            </a:r>
          </a:p>
        </p:txBody>
      </p:sp>
      <p:sp>
        <p:nvSpPr>
          <p:cNvPr id="4" name="Slide Number Placeholder 3"/>
          <p:cNvSpPr>
            <a:spLocks noGrp="1"/>
          </p:cNvSpPr>
          <p:nvPr>
            <p:ph type="sldNum" sz="quarter" idx="5"/>
          </p:nvPr>
        </p:nvSpPr>
        <p:spPr/>
        <p:txBody>
          <a:bodyPr/>
          <a:lstStyle/>
          <a:p>
            <a:fld id="{A537CCB5-67FD-3842-97C6-E5F2F43201FA}" type="slidenum">
              <a:rPr lang="en-US" smtClean="0"/>
              <a:t>50</a:t>
            </a:fld>
            <a:endParaRPr lang="en-US"/>
          </a:p>
        </p:txBody>
      </p:sp>
    </p:spTree>
    <p:extLst>
      <p:ext uri="{BB962C8B-B14F-4D97-AF65-F5344CB8AC3E}">
        <p14:creationId xmlns:p14="http://schemas.microsoft.com/office/powerpoint/2010/main" val="456322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Closest TSS assumption is the acting, </a:t>
            </a:r>
          </a:p>
          <a:p>
            <a:pPr marL="228600" indent="-228600">
              <a:buAutoNum type="arabicParenR"/>
            </a:pPr>
            <a:r>
              <a:rPr lang="en-US" dirty="0"/>
              <a:t> in that cell type, might be OCR, but not looping = not active…tells us nearby gene loops</a:t>
            </a:r>
          </a:p>
          <a:p>
            <a:pPr marL="228600" indent="-228600">
              <a:buAutoNum type="arabicParenR"/>
            </a:pPr>
            <a:r>
              <a:rPr lang="en-US" dirty="0"/>
              <a:t>Remove non-lopping OCRs, correct ones that are looping, accurate assigning to gene(s) (more than 2)…better way of finding correlate between OCRs and gene</a:t>
            </a:r>
          </a:p>
          <a:p>
            <a:pPr marL="228600" indent="-228600">
              <a:buAutoNum type="arabicParenR"/>
            </a:pPr>
            <a:r>
              <a:rPr lang="en-US" dirty="0"/>
              <a:t>Finding essentiality of promoter based on enhancer</a:t>
            </a:r>
          </a:p>
          <a:p>
            <a:pPr marL="228600" indent="-228600">
              <a:buAutoNum type="arabicParenR"/>
            </a:pPr>
            <a:r>
              <a:rPr lang="en-US" dirty="0"/>
              <a:t>Stratify OCRS by their place in TADs, structuring the approach  informs </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51</a:t>
            </a:fld>
            <a:endParaRPr lang="en-US"/>
          </a:p>
        </p:txBody>
      </p:sp>
    </p:spTree>
    <p:extLst>
      <p:ext uri="{BB962C8B-B14F-4D97-AF65-F5344CB8AC3E}">
        <p14:creationId xmlns:p14="http://schemas.microsoft.com/office/powerpoint/2010/main" val="354136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interested in adding evolutionary conservation as another characteristics to the CERES dataset</a:t>
            </a:r>
          </a:p>
          <a:p>
            <a:endParaRPr lang="en-US" sz="1200" b="0" i="0" kern="1200" dirty="0">
              <a:solidFill>
                <a:schemeClr val="tx1"/>
              </a:solidFill>
              <a:effectLst/>
              <a:latin typeface="+mn-lt"/>
              <a:ea typeface="+mn-ea"/>
              <a:cs typeface="+mn-cs"/>
            </a:endParaRPr>
          </a:p>
          <a:p>
            <a:r>
              <a:rPr lang="en-US" dirty="0"/>
              <a:t>Why would </a:t>
            </a:r>
            <a:r>
              <a:rPr lang="en-US" dirty="0" err="1"/>
              <a:t>phyloP</a:t>
            </a:r>
            <a:r>
              <a:rPr lang="en-US" dirty="0"/>
              <a:t> be a confounder in this case?</a:t>
            </a:r>
          </a:p>
          <a:p>
            <a:r>
              <a:rPr lang="en-US" dirty="0"/>
              <a:t>Conserved == functionally significant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PhyloP</a:t>
            </a:r>
            <a:r>
              <a:rPr lang="en-US" sz="1200" b="0" i="0" kern="1200" dirty="0">
                <a:solidFill>
                  <a:schemeClr val="tx1"/>
                </a:solidFill>
                <a:effectLst/>
                <a:latin typeface="+mn-lt"/>
                <a:ea typeface="+mn-ea"/>
                <a:cs typeface="+mn-cs"/>
              </a:rPr>
              <a:t> scores can be interpreted as the evolutionary conservation of this region compared to the evolution expected under neutral drift.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Positive scores — indicate conservation, which is slower evolution than expected, at sites that are predicted to be conserved.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Negative scores — indicate acceleration, which is faster evolution than expected, at sites that are predicted to be fast-evolving</a:t>
            </a:r>
            <a:endParaRPr lang="en-US" dirty="0"/>
          </a:p>
          <a:p>
            <a:endParaRPr lang="en-US" dirty="0"/>
          </a:p>
          <a:p>
            <a:r>
              <a:rPr lang="en-US" dirty="0"/>
              <a:t>These can be found on the UCSC genome database, but at single nucleotide resolution</a:t>
            </a:r>
          </a:p>
          <a:p>
            <a:endParaRPr lang="en-US" dirty="0"/>
          </a:p>
          <a:p>
            <a:r>
              <a:rPr lang="en-US" dirty="0"/>
              <a:t>In order to characterize the conservation of a particular DHS, used </a:t>
            </a:r>
            <a:r>
              <a:rPr lang="en-US" dirty="0" err="1"/>
              <a:t>bedtools</a:t>
            </a:r>
            <a:r>
              <a:rPr lang="en-US" dirty="0"/>
              <a:t> map function to average the </a:t>
            </a:r>
            <a:r>
              <a:rPr lang="en-US" dirty="0" err="1"/>
              <a:t>phyloP</a:t>
            </a:r>
            <a:r>
              <a:rPr lang="en-US" dirty="0"/>
              <a:t> score for that region</a:t>
            </a:r>
          </a:p>
          <a:p>
            <a:endParaRPr lang="en-US" dirty="0"/>
          </a:p>
          <a:p>
            <a:r>
              <a:rPr lang="en-US" dirty="0"/>
              <a:t>In the following plots, I will compare how the set of predictors, with and without the </a:t>
            </a:r>
            <a:r>
              <a:rPr lang="en-US" dirty="0" err="1"/>
              <a:t>phyloP</a:t>
            </a:r>
            <a:r>
              <a:rPr lang="en-US" dirty="0"/>
              <a:t> scores, performed using four different response vectors</a:t>
            </a:r>
          </a:p>
        </p:txBody>
      </p:sp>
      <p:sp>
        <p:nvSpPr>
          <p:cNvPr id="4" name="Slide Number Placeholder 3"/>
          <p:cNvSpPr>
            <a:spLocks noGrp="1"/>
          </p:cNvSpPr>
          <p:nvPr>
            <p:ph type="sldNum" sz="quarter" idx="5"/>
          </p:nvPr>
        </p:nvSpPr>
        <p:spPr/>
        <p:txBody>
          <a:bodyPr/>
          <a:lstStyle/>
          <a:p>
            <a:fld id="{A537CCB5-67FD-3842-97C6-E5F2F43201FA}" type="slidenum">
              <a:rPr lang="en-US" smtClean="0"/>
              <a:t>4</a:t>
            </a:fld>
            <a:endParaRPr lang="en-US"/>
          </a:p>
        </p:txBody>
      </p:sp>
    </p:spTree>
    <p:extLst>
      <p:ext uri="{BB962C8B-B14F-4D97-AF65-F5344CB8AC3E}">
        <p14:creationId xmlns:p14="http://schemas.microsoft.com/office/powerpoint/2010/main" val="45319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these plots are showing </a:t>
            </a:r>
          </a:p>
          <a:p>
            <a:endParaRPr lang="en-US" dirty="0"/>
          </a:p>
          <a:p>
            <a:r>
              <a:rPr lang="en-US" dirty="0"/>
              <a:t>This response vector represents the sum of log2 fold changes in the DHS</a:t>
            </a:r>
          </a:p>
          <a:p>
            <a:endParaRPr lang="en-US" dirty="0"/>
          </a:p>
          <a:p>
            <a:r>
              <a:rPr lang="en-US" sz="1200" b="0" i="0" kern="1200" dirty="0">
                <a:solidFill>
                  <a:schemeClr val="tx1"/>
                </a:solidFill>
                <a:effectLst/>
                <a:latin typeface="+mn-lt"/>
                <a:ea typeface="+mn-ea"/>
                <a:cs typeface="+mn-cs"/>
              </a:rPr>
              <a:t>Importance is shown by both the size of the dot and the length of the 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Percentage increase in mean square error is analogous to accuracy-based importance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 in node purity represents a kind of importance that </a:t>
            </a:r>
            <a:r>
              <a:rPr lang="en-US" sz="1200" b="1" i="0" kern="1200" dirty="0">
                <a:solidFill>
                  <a:schemeClr val="tx1"/>
                </a:solidFill>
                <a:effectLst/>
                <a:latin typeface="+mn-lt"/>
                <a:ea typeface="+mn-ea"/>
                <a:cs typeface="+mn-cs"/>
              </a:rPr>
              <a:t>measures the average gain of purity by splits of a given variable… </a:t>
            </a:r>
            <a:r>
              <a:rPr lang="en-US" sz="1200" b="0" i="0" kern="1200" dirty="0">
                <a:solidFill>
                  <a:schemeClr val="tx1"/>
                </a:solidFill>
                <a:effectLst/>
                <a:latin typeface="+mn-lt"/>
                <a:ea typeface="+mn-ea"/>
                <a:cs typeface="+mn-cs"/>
              </a:rPr>
              <a:t>If the variable is useful, it tends to split mixed labeled nodes into pure single class nodes at each partitioning </a:t>
            </a:r>
            <a:endParaRPr lang="en-US" dirty="0"/>
          </a:p>
          <a:p>
            <a:endParaRPr lang="en-US" dirty="0"/>
          </a:p>
          <a:p>
            <a:r>
              <a:rPr lang="en-US" dirty="0"/>
              <a:t>Is there an artifact in the placental scores that is causing that, since the decrease in </a:t>
            </a:r>
            <a:r>
              <a:rPr lang="en-US" dirty="0" err="1"/>
              <a:t>IncNodePurity</a:t>
            </a:r>
            <a:r>
              <a:rPr lang="en-US" dirty="0"/>
              <a:t> is largest here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5</a:t>
            </a:fld>
            <a:endParaRPr lang="en-US"/>
          </a:p>
        </p:txBody>
      </p:sp>
    </p:spTree>
    <p:extLst>
      <p:ext uri="{BB962C8B-B14F-4D97-AF65-F5344CB8AC3E}">
        <p14:creationId xmlns:p14="http://schemas.microsoft.com/office/powerpoint/2010/main" val="3767596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6</a:t>
            </a:fld>
            <a:endParaRPr lang="en-US"/>
          </a:p>
        </p:txBody>
      </p:sp>
    </p:spTree>
    <p:extLst>
      <p:ext uri="{BB962C8B-B14F-4D97-AF65-F5344CB8AC3E}">
        <p14:creationId xmlns:p14="http://schemas.microsoft.com/office/powerpoint/2010/main" val="596289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7</a:t>
            </a:fld>
            <a:endParaRPr lang="en-US"/>
          </a:p>
        </p:txBody>
      </p:sp>
    </p:spTree>
    <p:extLst>
      <p:ext uri="{BB962C8B-B14F-4D97-AF65-F5344CB8AC3E}">
        <p14:creationId xmlns:p14="http://schemas.microsoft.com/office/powerpoint/2010/main" val="358371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11</a:t>
            </a:fld>
            <a:endParaRPr lang="en-US"/>
          </a:p>
        </p:txBody>
      </p:sp>
    </p:spTree>
    <p:extLst>
      <p:ext uri="{BB962C8B-B14F-4D97-AF65-F5344CB8AC3E}">
        <p14:creationId xmlns:p14="http://schemas.microsoft.com/office/powerpoint/2010/main" val="79840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13</a:t>
            </a:fld>
            <a:endParaRPr lang="en-US"/>
          </a:p>
        </p:txBody>
      </p:sp>
    </p:spTree>
    <p:extLst>
      <p:ext uri="{BB962C8B-B14F-4D97-AF65-F5344CB8AC3E}">
        <p14:creationId xmlns:p14="http://schemas.microsoft.com/office/powerpoint/2010/main" val="389404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20</a:t>
            </a:fld>
            <a:endParaRPr lang="en-US"/>
          </a:p>
        </p:txBody>
      </p:sp>
    </p:spTree>
    <p:extLst>
      <p:ext uri="{BB962C8B-B14F-4D97-AF65-F5344CB8AC3E}">
        <p14:creationId xmlns:p14="http://schemas.microsoft.com/office/powerpoint/2010/main" val="1202211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1D8F-D26F-03D1-704B-8FBF6CA48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ECC534-B51C-353F-2D80-779E8C23D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480C8B-02F5-12F4-5684-0003FBA34DE0}"/>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D3CE79C4-22B8-593E-B25C-CB2382162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AE034-BDE2-0D8D-8D11-A1BB142ABE3E}"/>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699763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720A-73EE-78B6-001F-E2DC17170B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64A223-4B51-A0FC-CC1A-21734999C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41ADD-259B-3CA3-9312-E4954D7000DF}"/>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40B8C060-B20D-343B-FDB6-117A45FAF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842674-9039-6E80-18F8-51B9A024694A}"/>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093463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1198F4-3977-333A-98AB-8303A62FA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5CC8E-E130-55FE-1810-91076E9858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C78AF-0433-0CD3-D3A4-F53CFD9161DA}"/>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106813FB-4930-9119-7137-C1DD64971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5DE8A-0DF0-3083-A120-065A0A29421F}"/>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350156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B70A-AD3F-1E03-1AF7-8E6912809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A9DA49-CD55-AC9C-390C-2BD7858687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9F39B-A8BD-0DC6-0AF2-671FB739962F}"/>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E9273501-1877-6610-B565-E7A6757C9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FF7F9-8416-5B9F-CFF7-DFB7F19004EE}"/>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35064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A572-C169-A566-C891-593F717BFD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B1B783-B7B8-2D12-FB6F-3F8105BD8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45D56-2DFC-423A-7A3A-FA87B5135967}"/>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29BD34A9-0BA9-3CFD-35AC-2F6AAB9B3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ABACA-78DB-676B-0FA7-80ED27C57D7C}"/>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60752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B06D-B890-3C72-6CFC-77BE95B38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145AA-D934-96B0-40A5-ABBD737E8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836EE-66A6-B8B5-11EE-D707F07EF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CA6D44-67D6-E82E-5132-EA038FEC1B82}"/>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6" name="Footer Placeholder 5">
            <a:extLst>
              <a:ext uri="{FF2B5EF4-FFF2-40B4-BE49-F238E27FC236}">
                <a16:creationId xmlns:a16="http://schemas.microsoft.com/office/drawing/2014/main" id="{4878158E-C44C-EE84-869D-2E9C37A82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C1E35-7B80-CE42-7576-7939A85D9CB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93498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4D6-45FC-7C31-E640-AB57B5A73E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E5E323-F3F9-A633-09DF-FCD199978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047CF-26B1-C233-3B53-68A209CC3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3E00AE-AAA4-37AA-B469-69CE5BECC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D7053-BE74-FBC0-B34C-BAFF6B3FA8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2E933-223F-DD03-2CD8-BF14527948D1}"/>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8" name="Footer Placeholder 7">
            <a:extLst>
              <a:ext uri="{FF2B5EF4-FFF2-40B4-BE49-F238E27FC236}">
                <a16:creationId xmlns:a16="http://schemas.microsoft.com/office/drawing/2014/main" id="{556D97F3-A492-4A01-6AEF-3078445B47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F65F1-A4CD-DA12-BF46-012ADFE31633}"/>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43500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3486-C904-2AB8-CE5C-AD415A52EB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41CFAF-2AAA-1A18-ED8A-41FFF3D03D3F}"/>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4" name="Footer Placeholder 3">
            <a:extLst>
              <a:ext uri="{FF2B5EF4-FFF2-40B4-BE49-F238E27FC236}">
                <a16:creationId xmlns:a16="http://schemas.microsoft.com/office/drawing/2014/main" id="{80D4F749-BD2F-9B33-DEF2-A90EBA77D0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B8ABB-EAB2-4C3C-7624-9F568876CF7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89073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194EB7-2F5E-3566-1352-D1404940CBD4}"/>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3" name="Footer Placeholder 2">
            <a:extLst>
              <a:ext uri="{FF2B5EF4-FFF2-40B4-BE49-F238E27FC236}">
                <a16:creationId xmlns:a16="http://schemas.microsoft.com/office/drawing/2014/main" id="{F5E39FA8-2176-8A85-8CFD-69298A87D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FF9DA6-E180-01E4-ACC7-26DAEAE1492B}"/>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926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4A65-D7E6-CE40-547E-C239C2E2A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A81426-01A2-1DB6-C4F3-B50D83AFC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4937FB-C058-D388-5577-EDD330A84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DE71FD-D400-BC65-8390-04B868E917EE}"/>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6" name="Footer Placeholder 5">
            <a:extLst>
              <a:ext uri="{FF2B5EF4-FFF2-40B4-BE49-F238E27FC236}">
                <a16:creationId xmlns:a16="http://schemas.microsoft.com/office/drawing/2014/main" id="{8C821310-50B8-298F-A4B8-E9C02B526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73BBC-15F4-7865-2BBD-3ADC392789A3}"/>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554666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0316-8A8F-24A9-D25C-97B236DD6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3081C7-EC15-7DB7-C98C-50CD18621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12C177-67FD-47DD-7164-28F7816B5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02039-E33F-66EE-9E34-64D498A55113}"/>
              </a:ext>
            </a:extLst>
          </p:cNvPr>
          <p:cNvSpPr>
            <a:spLocks noGrp="1"/>
          </p:cNvSpPr>
          <p:nvPr>
            <p:ph type="dt" sz="half" idx="10"/>
          </p:nvPr>
        </p:nvSpPr>
        <p:spPr/>
        <p:txBody>
          <a:bodyPr/>
          <a:lstStyle/>
          <a:p>
            <a:fld id="{8003B790-CF87-2547-AEB8-D6D6FFA77E7E}" type="datetimeFigureOut">
              <a:rPr lang="en-US" smtClean="0"/>
              <a:t>8/12/22</a:t>
            </a:fld>
            <a:endParaRPr lang="en-US"/>
          </a:p>
        </p:txBody>
      </p:sp>
      <p:sp>
        <p:nvSpPr>
          <p:cNvPr id="6" name="Footer Placeholder 5">
            <a:extLst>
              <a:ext uri="{FF2B5EF4-FFF2-40B4-BE49-F238E27FC236}">
                <a16:creationId xmlns:a16="http://schemas.microsoft.com/office/drawing/2014/main" id="{621D5A20-34E8-1633-EC3B-B6CCE5B8D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01771A-E94A-A958-1EBA-FD9CF897E33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7406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40838-4C8F-7ECE-E3F1-53725C36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18B17-E125-3E59-BBA7-DDF794D14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FD48D-84E4-2E5E-E72C-B3051DC0A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3B790-CF87-2547-AEB8-D6D6FFA77E7E}" type="datetimeFigureOut">
              <a:rPr lang="en-US" smtClean="0"/>
              <a:t>8/12/22</a:t>
            </a:fld>
            <a:endParaRPr lang="en-US"/>
          </a:p>
        </p:txBody>
      </p:sp>
      <p:sp>
        <p:nvSpPr>
          <p:cNvPr id="5" name="Footer Placeholder 4">
            <a:extLst>
              <a:ext uri="{FF2B5EF4-FFF2-40B4-BE49-F238E27FC236}">
                <a16:creationId xmlns:a16="http://schemas.microsoft.com/office/drawing/2014/main" id="{A40CCBF8-DC16-3701-5049-E1C221B1C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892E43-1810-51BA-65A1-597602BEF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D5560-16E3-9F4A-9394-0AD5972AA89C}" type="slidenum">
              <a:rPr lang="en-US" smtClean="0"/>
              <a:t>‹#›</a:t>
            </a:fld>
            <a:endParaRPr lang="en-US"/>
          </a:p>
        </p:txBody>
      </p:sp>
    </p:spTree>
    <p:extLst>
      <p:ext uri="{BB962C8B-B14F-4D97-AF65-F5344CB8AC3E}">
        <p14:creationId xmlns:p14="http://schemas.microsoft.com/office/powerpoint/2010/main" val="1929929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descr="A picture containing text, outdoor, night sky&#10;&#10;Description automatically generated">
            <a:extLst>
              <a:ext uri="{FF2B5EF4-FFF2-40B4-BE49-F238E27FC236}">
                <a16:creationId xmlns:a16="http://schemas.microsoft.com/office/drawing/2014/main" id="{CAE95FAC-0CD9-5B1E-D628-3BBFBA70D424}"/>
              </a:ext>
            </a:extLst>
          </p:cNvPr>
          <p:cNvPicPr>
            <a:picLocks noChangeAspect="1"/>
          </p:cNvPicPr>
          <p:nvPr/>
        </p:nvPicPr>
        <p:blipFill>
          <a:blip r:embed="rId2"/>
          <a:stretch>
            <a:fillRect/>
          </a:stretch>
        </p:blipFill>
        <p:spPr>
          <a:xfrm>
            <a:off x="-24440" y="1277497"/>
            <a:ext cx="12216439" cy="2429092"/>
          </a:xfrm>
          <a:prstGeom prst="rect">
            <a:avLst/>
          </a:prstGeom>
        </p:spPr>
      </p:pic>
      <p:sp>
        <p:nvSpPr>
          <p:cNvPr id="3" name="Subtitle 2">
            <a:extLst>
              <a:ext uri="{FF2B5EF4-FFF2-40B4-BE49-F238E27FC236}">
                <a16:creationId xmlns:a16="http://schemas.microsoft.com/office/drawing/2014/main" id="{434467AF-B7D0-9CAD-8074-463749ABE603}"/>
              </a:ext>
            </a:extLst>
          </p:cNvPr>
          <p:cNvSpPr>
            <a:spLocks noGrp="1"/>
          </p:cNvSpPr>
          <p:nvPr>
            <p:ph type="subTitle" idx="1"/>
          </p:nvPr>
        </p:nvSpPr>
        <p:spPr>
          <a:xfrm>
            <a:off x="1256275" y="3774298"/>
            <a:ext cx="9679449" cy="654610"/>
          </a:xfrm>
        </p:spPr>
        <p:txBody>
          <a:bodyPr anchor="ctr">
            <a:normAutofit/>
          </a:bodyPr>
          <a:lstStyle/>
          <a:p>
            <a:pPr algn="l"/>
            <a:r>
              <a:rPr lang="en-US" sz="2000" dirty="0">
                <a:solidFill>
                  <a:srgbClr val="FFFFFF"/>
                </a:solidFill>
              </a:rPr>
              <a:t>Rotation Project by Jameson Blount</a:t>
            </a:r>
          </a:p>
        </p:txBody>
      </p:sp>
      <p:sp>
        <p:nvSpPr>
          <p:cNvPr id="2" name="Title 1">
            <a:extLst>
              <a:ext uri="{FF2B5EF4-FFF2-40B4-BE49-F238E27FC236}">
                <a16:creationId xmlns:a16="http://schemas.microsoft.com/office/drawing/2014/main" id="{6B2BF4A7-1EC6-F689-AE7F-628C518EAF18}"/>
              </a:ext>
            </a:extLst>
          </p:cNvPr>
          <p:cNvSpPr>
            <a:spLocks noGrp="1"/>
          </p:cNvSpPr>
          <p:nvPr>
            <p:ph type="ctrTitle"/>
          </p:nvPr>
        </p:nvSpPr>
        <p:spPr>
          <a:xfrm>
            <a:off x="1256275" y="1462725"/>
            <a:ext cx="9679449" cy="1463136"/>
          </a:xfrm>
        </p:spPr>
        <p:txBody>
          <a:bodyPr anchor="b">
            <a:normAutofit/>
          </a:bodyPr>
          <a:lstStyle/>
          <a:p>
            <a:r>
              <a:rPr lang="en-US" sz="5600" dirty="0">
                <a:solidFill>
                  <a:srgbClr val="FFFFFF"/>
                </a:solidFill>
              </a:rPr>
              <a:t>Homer, </a:t>
            </a:r>
            <a:r>
              <a:rPr lang="en-US" sz="5600" dirty="0" err="1">
                <a:solidFill>
                  <a:srgbClr val="FFFFFF"/>
                </a:solidFill>
              </a:rPr>
              <a:t>HiC</a:t>
            </a:r>
            <a:r>
              <a:rPr lang="en-US" sz="5600" dirty="0">
                <a:solidFill>
                  <a:srgbClr val="FFFFFF"/>
                </a:solidFill>
              </a:rPr>
              <a:t>, and Harnesses</a:t>
            </a:r>
          </a:p>
        </p:txBody>
      </p:sp>
    </p:spTree>
    <p:extLst>
      <p:ext uri="{BB962C8B-B14F-4D97-AF65-F5344CB8AC3E}">
        <p14:creationId xmlns:p14="http://schemas.microsoft.com/office/powerpoint/2010/main" val="341339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Whole-genome CERES score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67340" y="2625775"/>
            <a:ext cx="5930235" cy="3394280"/>
          </a:xfrm>
          <a:prstGeom prst="rect">
            <a:avLst/>
          </a:prstGeom>
        </p:spPr>
      </p:pic>
      <p:pic>
        <p:nvPicPr>
          <p:cNvPr id="9" name="Picture 8">
            <a:extLst>
              <a:ext uri="{FF2B5EF4-FFF2-40B4-BE49-F238E27FC236}">
                <a16:creationId xmlns:a16="http://schemas.microsoft.com/office/drawing/2014/main" id="{BAA51B85-94C9-EF2F-617A-A46251E4421E}"/>
              </a:ext>
            </a:extLst>
          </p:cNvPr>
          <p:cNvPicPr>
            <a:picLocks noChangeAspect="1"/>
          </p:cNvPicPr>
          <p:nvPr/>
        </p:nvPicPr>
        <p:blipFill>
          <a:blip r:embed="rId3"/>
          <a:stretch>
            <a:fillRect/>
          </a:stretch>
        </p:blipFill>
        <p:spPr>
          <a:xfrm>
            <a:off x="5997575" y="2490787"/>
            <a:ext cx="6194425" cy="3705378"/>
          </a:xfrm>
          <a:prstGeom prst="rect">
            <a:avLst/>
          </a:prstGeom>
        </p:spPr>
      </p:pic>
      <p:sp>
        <p:nvSpPr>
          <p:cNvPr id="8" name="Rectangle 7">
            <a:extLst>
              <a:ext uri="{FF2B5EF4-FFF2-40B4-BE49-F238E27FC236}">
                <a16:creationId xmlns:a16="http://schemas.microsoft.com/office/drawing/2014/main" id="{C04FAB09-40A6-5081-BA53-89BCFAAE3A69}"/>
              </a:ext>
            </a:extLst>
          </p:cNvPr>
          <p:cNvSpPr/>
          <p:nvPr/>
        </p:nvSpPr>
        <p:spPr>
          <a:xfrm>
            <a:off x="6219313" y="34290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78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a:bodyPr>
          <a:lstStyle/>
          <a:p>
            <a:r>
              <a:rPr lang="en-US" dirty="0"/>
              <a:t>Was the DHS (all gRNAs grouped) significant across all DHSs?</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3"/>
          <a:stretch>
            <a:fillRect/>
          </a:stretch>
        </p:blipFill>
        <p:spPr>
          <a:xfrm>
            <a:off x="838747" y="2845684"/>
            <a:ext cx="5158828" cy="2952750"/>
          </a:xfrm>
          <a:prstGeom prst="rect">
            <a:avLst/>
          </a:prstGeom>
        </p:spPr>
      </p:pic>
      <p:pic>
        <p:nvPicPr>
          <p:cNvPr id="4" name="Picture 3">
            <a:extLst>
              <a:ext uri="{FF2B5EF4-FFF2-40B4-BE49-F238E27FC236}">
                <a16:creationId xmlns:a16="http://schemas.microsoft.com/office/drawing/2014/main" id="{2C4DF5BD-275E-D7B5-3E7F-9E4655E23EB5}"/>
              </a:ext>
            </a:extLst>
          </p:cNvPr>
          <p:cNvPicPr>
            <a:picLocks noChangeAspect="1"/>
          </p:cNvPicPr>
          <p:nvPr/>
        </p:nvPicPr>
        <p:blipFill>
          <a:blip r:embed="rId4"/>
          <a:stretch>
            <a:fillRect/>
          </a:stretch>
        </p:blipFill>
        <p:spPr>
          <a:xfrm>
            <a:off x="5997574" y="2505074"/>
            <a:ext cx="5932155" cy="3548493"/>
          </a:xfrm>
          <a:prstGeom prst="rect">
            <a:avLst/>
          </a:prstGeom>
        </p:spPr>
      </p:pic>
      <p:sp>
        <p:nvSpPr>
          <p:cNvPr id="7" name="Rectangle 6">
            <a:extLst>
              <a:ext uri="{FF2B5EF4-FFF2-40B4-BE49-F238E27FC236}">
                <a16:creationId xmlns:a16="http://schemas.microsoft.com/office/drawing/2014/main" id="{7293A44C-9E81-17FE-163E-4FBC2E6114DE}"/>
              </a:ext>
            </a:extLst>
          </p:cNvPr>
          <p:cNvSpPr/>
          <p:nvPr/>
        </p:nvSpPr>
        <p:spPr>
          <a:xfrm>
            <a:off x="6206613" y="34163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03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6" name="Content Placeholder 5">
            <a:extLst>
              <a:ext uri="{FF2B5EF4-FFF2-40B4-BE49-F238E27FC236}">
                <a16:creationId xmlns:a16="http://schemas.microsoft.com/office/drawing/2014/main" id="{48BE9251-D1E1-A8B7-9B2E-0E4C9926B535}"/>
              </a:ext>
            </a:extLst>
          </p:cNvPr>
          <p:cNvPicPr>
            <a:picLocks noGrp="1" noChangeAspect="1"/>
          </p:cNvPicPr>
          <p:nvPr>
            <p:ph sz="quarter" idx="4"/>
          </p:nvPr>
        </p:nvPicPr>
        <p:blipFill>
          <a:blip r:embed="rId3"/>
          <a:stretch>
            <a:fillRect/>
          </a:stretch>
        </p:blipFill>
        <p:spPr>
          <a:xfrm>
            <a:off x="6172200" y="2523533"/>
            <a:ext cx="6019800" cy="3600920"/>
          </a:xfrm>
          <a:prstGeom prst="rect">
            <a:avLst/>
          </a:prstGeom>
        </p:spPr>
      </p:pic>
      <p:sp>
        <p:nvSpPr>
          <p:cNvPr id="7" name="Rectangle 6">
            <a:extLst>
              <a:ext uri="{FF2B5EF4-FFF2-40B4-BE49-F238E27FC236}">
                <a16:creationId xmlns:a16="http://schemas.microsoft.com/office/drawing/2014/main" id="{213A038B-4CAC-A94C-FC31-8EE555877957}"/>
              </a:ext>
            </a:extLst>
          </p:cNvPr>
          <p:cNvSpPr/>
          <p:nvPr/>
        </p:nvSpPr>
        <p:spPr>
          <a:xfrm>
            <a:off x="6308213" y="34290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4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3"/>
          <a:stretch>
            <a:fillRect/>
          </a:stretch>
        </p:blipFill>
        <p:spPr>
          <a:xfrm>
            <a:off x="412854" y="2505074"/>
            <a:ext cx="5357363" cy="3066385"/>
          </a:xfrm>
          <a:prstGeom prst="rect">
            <a:avLst/>
          </a:prstGeom>
        </p:spPr>
      </p:pic>
      <p:pic>
        <p:nvPicPr>
          <p:cNvPr id="7" name="Content Placeholder 6">
            <a:extLst>
              <a:ext uri="{FF2B5EF4-FFF2-40B4-BE49-F238E27FC236}">
                <a16:creationId xmlns:a16="http://schemas.microsoft.com/office/drawing/2014/main" id="{E8ECAE32-AE10-1515-8786-2244AC29A9C5}"/>
              </a:ext>
            </a:extLst>
          </p:cNvPr>
          <p:cNvPicPr>
            <a:picLocks noGrp="1" noChangeAspect="1"/>
          </p:cNvPicPr>
          <p:nvPr>
            <p:ph sz="quarter" idx="4"/>
          </p:nvPr>
        </p:nvPicPr>
        <p:blipFill>
          <a:blip r:embed="rId4"/>
          <a:stretch>
            <a:fillRect/>
          </a:stretch>
        </p:blipFill>
        <p:spPr>
          <a:xfrm>
            <a:off x="5683958" y="2505075"/>
            <a:ext cx="6508042" cy="3892976"/>
          </a:xfrm>
          <a:prstGeom prst="rect">
            <a:avLst/>
          </a:prstGeom>
        </p:spPr>
      </p:pic>
      <p:sp>
        <p:nvSpPr>
          <p:cNvPr id="9" name="Rectangle 8">
            <a:extLst>
              <a:ext uri="{FF2B5EF4-FFF2-40B4-BE49-F238E27FC236}">
                <a16:creationId xmlns:a16="http://schemas.microsoft.com/office/drawing/2014/main" id="{1366930D-0C48-687C-9C00-191FFED64D10}"/>
              </a:ext>
            </a:extLst>
          </p:cNvPr>
          <p:cNvSpPr/>
          <p:nvPr/>
        </p:nvSpPr>
        <p:spPr>
          <a:xfrm>
            <a:off x="5914513" y="35052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1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7C5-B173-50BF-5452-707F152364AE}"/>
              </a:ext>
            </a:extLst>
          </p:cNvPr>
          <p:cNvSpPr>
            <a:spLocks noGrp="1"/>
          </p:cNvSpPr>
          <p:nvPr>
            <p:ph type="title"/>
          </p:nvPr>
        </p:nvSpPr>
        <p:spPr/>
        <p:txBody>
          <a:bodyPr>
            <a:normAutofit/>
          </a:bodyPr>
          <a:lstStyle/>
          <a:p>
            <a:r>
              <a:rPr lang="en-US" dirty="0"/>
              <a:t>Are the </a:t>
            </a:r>
            <a:r>
              <a:rPr lang="en-US" dirty="0" err="1"/>
              <a:t>phyloP</a:t>
            </a:r>
            <a:r>
              <a:rPr lang="en-US" dirty="0"/>
              <a:t> scores individually predictive?</a:t>
            </a:r>
          </a:p>
        </p:txBody>
      </p:sp>
      <p:sp>
        <p:nvSpPr>
          <p:cNvPr id="7" name="TextBox 6">
            <a:extLst>
              <a:ext uri="{FF2B5EF4-FFF2-40B4-BE49-F238E27FC236}">
                <a16:creationId xmlns:a16="http://schemas.microsoft.com/office/drawing/2014/main" id="{C4877F71-A184-5B1B-A30D-0FE062C8B62A}"/>
              </a:ext>
            </a:extLst>
          </p:cNvPr>
          <p:cNvSpPr txBox="1"/>
          <p:nvPr/>
        </p:nvSpPr>
        <p:spPr>
          <a:xfrm>
            <a:off x="1911350" y="2476500"/>
            <a:ext cx="8369300" cy="523220"/>
          </a:xfrm>
          <a:prstGeom prst="rect">
            <a:avLst/>
          </a:prstGeom>
          <a:noFill/>
        </p:spPr>
        <p:txBody>
          <a:bodyPr wrap="square" rtlCol="0">
            <a:spAutoFit/>
          </a:bodyPr>
          <a:lstStyle/>
          <a:p>
            <a:r>
              <a:rPr lang="en-US" sz="2800" dirty="0"/>
              <a:t>Next, the 46-way primate </a:t>
            </a:r>
            <a:r>
              <a:rPr lang="en-US" sz="2800" dirty="0" err="1"/>
              <a:t>phyloP</a:t>
            </a:r>
            <a:r>
              <a:rPr lang="en-US" sz="2800" dirty="0"/>
              <a:t> scores</a:t>
            </a:r>
          </a:p>
        </p:txBody>
      </p:sp>
    </p:spTree>
    <p:extLst>
      <p:ext uri="{BB962C8B-B14F-4D97-AF65-F5344CB8AC3E}">
        <p14:creationId xmlns:p14="http://schemas.microsoft.com/office/powerpoint/2010/main" val="234987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Whole-genome CERES score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836612" y="2505075"/>
            <a:ext cx="5262906" cy="3012322"/>
          </a:xfrm>
          <a:prstGeom prst="rect">
            <a:avLst/>
          </a:prstGeom>
        </p:spPr>
      </p:pic>
      <p:pic>
        <p:nvPicPr>
          <p:cNvPr id="6" name="Picture 5">
            <a:extLst>
              <a:ext uri="{FF2B5EF4-FFF2-40B4-BE49-F238E27FC236}">
                <a16:creationId xmlns:a16="http://schemas.microsoft.com/office/drawing/2014/main" id="{F4DD9268-ECF1-18D6-5687-E3AB92FD7E66}"/>
              </a:ext>
            </a:extLst>
          </p:cNvPr>
          <p:cNvPicPr>
            <a:picLocks noChangeAspect="1"/>
          </p:cNvPicPr>
          <p:nvPr/>
        </p:nvPicPr>
        <p:blipFill>
          <a:blip r:embed="rId3"/>
          <a:stretch>
            <a:fillRect/>
          </a:stretch>
        </p:blipFill>
        <p:spPr>
          <a:xfrm>
            <a:off x="5997575" y="2505075"/>
            <a:ext cx="5994079" cy="3585535"/>
          </a:xfrm>
          <a:prstGeom prst="rect">
            <a:avLst/>
          </a:prstGeom>
        </p:spPr>
      </p:pic>
      <p:sp>
        <p:nvSpPr>
          <p:cNvPr id="8" name="Rectangle 7">
            <a:extLst>
              <a:ext uri="{FF2B5EF4-FFF2-40B4-BE49-F238E27FC236}">
                <a16:creationId xmlns:a16="http://schemas.microsoft.com/office/drawing/2014/main" id="{EE8F9D5F-CBD3-5040-D2FF-6723EC5C8794}"/>
              </a:ext>
            </a:extLst>
          </p:cNvPr>
          <p:cNvSpPr/>
          <p:nvPr/>
        </p:nvSpPr>
        <p:spPr>
          <a:xfrm>
            <a:off x="6155813" y="34163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41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2"/>
          <a:stretch>
            <a:fillRect/>
          </a:stretch>
        </p:blipFill>
        <p:spPr>
          <a:xfrm>
            <a:off x="162354" y="2505074"/>
            <a:ext cx="5468822" cy="3130181"/>
          </a:xfrm>
          <a:prstGeom prst="rect">
            <a:avLst/>
          </a:prstGeom>
        </p:spPr>
      </p:pic>
      <p:pic>
        <p:nvPicPr>
          <p:cNvPr id="10" name="Picture 9" descr="Chart, scatter chart&#10;&#10;Description automatically generated">
            <a:extLst>
              <a:ext uri="{FF2B5EF4-FFF2-40B4-BE49-F238E27FC236}">
                <a16:creationId xmlns:a16="http://schemas.microsoft.com/office/drawing/2014/main" id="{FC1C0B66-2DB8-9048-DCD7-4EBE5591191A}"/>
              </a:ext>
            </a:extLst>
          </p:cNvPr>
          <p:cNvPicPr>
            <a:picLocks noChangeAspect="1"/>
          </p:cNvPicPr>
          <p:nvPr/>
        </p:nvPicPr>
        <p:blipFill>
          <a:blip r:embed="rId3"/>
          <a:stretch>
            <a:fillRect/>
          </a:stretch>
        </p:blipFill>
        <p:spPr>
          <a:xfrm>
            <a:off x="5890435" y="2485508"/>
            <a:ext cx="6139211" cy="4007367"/>
          </a:xfrm>
          <a:prstGeom prst="rect">
            <a:avLst/>
          </a:prstGeom>
        </p:spPr>
      </p:pic>
      <p:sp>
        <p:nvSpPr>
          <p:cNvPr id="7" name="Rectangle 6">
            <a:extLst>
              <a:ext uri="{FF2B5EF4-FFF2-40B4-BE49-F238E27FC236}">
                <a16:creationId xmlns:a16="http://schemas.microsoft.com/office/drawing/2014/main" id="{74BDF856-0C72-A726-5AEA-319BE6684D96}"/>
              </a:ext>
            </a:extLst>
          </p:cNvPr>
          <p:cNvSpPr/>
          <p:nvPr/>
        </p:nvSpPr>
        <p:spPr>
          <a:xfrm>
            <a:off x="6086801" y="3554324"/>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05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 Forest –p-value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3" name="Picture 2">
            <a:extLst>
              <a:ext uri="{FF2B5EF4-FFF2-40B4-BE49-F238E27FC236}">
                <a16:creationId xmlns:a16="http://schemas.microsoft.com/office/drawing/2014/main" id="{26426CA5-0C56-69C5-0F8D-6A2A3EE04620}"/>
              </a:ext>
            </a:extLst>
          </p:cNvPr>
          <p:cNvPicPr>
            <a:picLocks noChangeAspect="1"/>
          </p:cNvPicPr>
          <p:nvPr/>
        </p:nvPicPr>
        <p:blipFill>
          <a:blip r:embed="rId3"/>
          <a:stretch>
            <a:fillRect/>
          </a:stretch>
        </p:blipFill>
        <p:spPr>
          <a:xfrm>
            <a:off x="6194427" y="2505075"/>
            <a:ext cx="5790462" cy="3463735"/>
          </a:xfrm>
          <a:prstGeom prst="rect">
            <a:avLst/>
          </a:prstGeom>
        </p:spPr>
      </p:pic>
      <p:sp>
        <p:nvSpPr>
          <p:cNvPr id="7" name="Rectangle 6">
            <a:extLst>
              <a:ext uri="{FF2B5EF4-FFF2-40B4-BE49-F238E27FC236}">
                <a16:creationId xmlns:a16="http://schemas.microsoft.com/office/drawing/2014/main" id="{F83AF231-61D7-1A8B-612B-1A5699A03A32}"/>
              </a:ext>
            </a:extLst>
          </p:cNvPr>
          <p:cNvSpPr/>
          <p:nvPr/>
        </p:nvSpPr>
        <p:spPr>
          <a:xfrm>
            <a:off x="6345596" y="3364541"/>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382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214782" y="2505074"/>
            <a:ext cx="5413093" cy="3098283"/>
          </a:xfrm>
          <a:prstGeom prst="rect">
            <a:avLst/>
          </a:prstGeom>
        </p:spPr>
      </p:pic>
      <p:pic>
        <p:nvPicPr>
          <p:cNvPr id="4" name="Picture 3">
            <a:extLst>
              <a:ext uri="{FF2B5EF4-FFF2-40B4-BE49-F238E27FC236}">
                <a16:creationId xmlns:a16="http://schemas.microsoft.com/office/drawing/2014/main" id="{7A7493B0-2D2C-D3B9-7DCA-8F402265C524}"/>
              </a:ext>
            </a:extLst>
          </p:cNvPr>
          <p:cNvPicPr>
            <a:picLocks noChangeAspect="1"/>
          </p:cNvPicPr>
          <p:nvPr/>
        </p:nvPicPr>
        <p:blipFill>
          <a:blip r:embed="rId3"/>
          <a:stretch>
            <a:fillRect/>
          </a:stretch>
        </p:blipFill>
        <p:spPr>
          <a:xfrm>
            <a:off x="5624556" y="2505075"/>
            <a:ext cx="6352662" cy="3800032"/>
          </a:xfrm>
          <a:prstGeom prst="rect">
            <a:avLst/>
          </a:prstGeom>
        </p:spPr>
      </p:pic>
      <p:sp>
        <p:nvSpPr>
          <p:cNvPr id="7" name="Rectangle 6">
            <a:extLst>
              <a:ext uri="{FF2B5EF4-FFF2-40B4-BE49-F238E27FC236}">
                <a16:creationId xmlns:a16="http://schemas.microsoft.com/office/drawing/2014/main" id="{4BD1EE30-B8BC-AFCF-C130-244C864741BC}"/>
              </a:ext>
            </a:extLst>
          </p:cNvPr>
          <p:cNvSpPr/>
          <p:nvPr/>
        </p:nvSpPr>
        <p:spPr>
          <a:xfrm>
            <a:off x="5879765" y="3485312"/>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90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7C5-B173-50BF-5452-707F152364AE}"/>
              </a:ext>
            </a:extLst>
          </p:cNvPr>
          <p:cNvSpPr>
            <a:spLocks noGrp="1"/>
          </p:cNvSpPr>
          <p:nvPr>
            <p:ph type="title"/>
          </p:nvPr>
        </p:nvSpPr>
        <p:spPr/>
        <p:txBody>
          <a:bodyPr>
            <a:normAutofit/>
          </a:bodyPr>
          <a:lstStyle/>
          <a:p>
            <a:r>
              <a:rPr lang="en-US" dirty="0"/>
              <a:t>Are the </a:t>
            </a:r>
            <a:r>
              <a:rPr lang="en-US" dirty="0" err="1"/>
              <a:t>phyloP</a:t>
            </a:r>
            <a:r>
              <a:rPr lang="en-US" dirty="0"/>
              <a:t> scores individually predictive?</a:t>
            </a:r>
          </a:p>
        </p:txBody>
      </p:sp>
      <p:sp>
        <p:nvSpPr>
          <p:cNvPr id="7" name="TextBox 6">
            <a:extLst>
              <a:ext uri="{FF2B5EF4-FFF2-40B4-BE49-F238E27FC236}">
                <a16:creationId xmlns:a16="http://schemas.microsoft.com/office/drawing/2014/main" id="{C4877F71-A184-5B1B-A30D-0FE062C8B62A}"/>
              </a:ext>
            </a:extLst>
          </p:cNvPr>
          <p:cNvSpPr txBox="1"/>
          <p:nvPr/>
        </p:nvSpPr>
        <p:spPr>
          <a:xfrm>
            <a:off x="1911350" y="2476500"/>
            <a:ext cx="8369300" cy="523220"/>
          </a:xfrm>
          <a:prstGeom prst="rect">
            <a:avLst/>
          </a:prstGeom>
          <a:noFill/>
        </p:spPr>
        <p:txBody>
          <a:bodyPr wrap="square" rtlCol="0">
            <a:spAutoFit/>
          </a:bodyPr>
          <a:lstStyle/>
          <a:p>
            <a:r>
              <a:rPr lang="en-US" sz="2800" dirty="0"/>
              <a:t>Next, the 46-way placental </a:t>
            </a:r>
            <a:r>
              <a:rPr lang="en-US" sz="2800" dirty="0" err="1"/>
              <a:t>phyloP</a:t>
            </a:r>
            <a:r>
              <a:rPr lang="en-US" sz="2800" dirty="0"/>
              <a:t> scores</a:t>
            </a:r>
          </a:p>
        </p:txBody>
      </p:sp>
    </p:spTree>
    <p:extLst>
      <p:ext uri="{BB962C8B-B14F-4D97-AF65-F5344CB8AC3E}">
        <p14:creationId xmlns:p14="http://schemas.microsoft.com/office/powerpoint/2010/main" val="331054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63B3CD23-DF7D-D505-5F19-86F783124296}"/>
              </a:ext>
            </a:extLst>
          </p:cNvPr>
          <p:cNvPicPr>
            <a:picLocks noGrp="1" noChangeAspect="1"/>
          </p:cNvPicPr>
          <p:nvPr>
            <p:ph idx="1"/>
          </p:nvPr>
        </p:nvPicPr>
        <p:blipFill>
          <a:blip r:embed="rId3"/>
          <a:stretch>
            <a:fillRect/>
          </a:stretch>
        </p:blipFill>
        <p:spPr>
          <a:xfrm>
            <a:off x="3305803" y="0"/>
            <a:ext cx="5580393" cy="2056265"/>
          </a:xfrm>
        </p:spPr>
      </p:pic>
      <p:pic>
        <p:nvPicPr>
          <p:cNvPr id="7" name="Picture 6" descr="Chart&#10;&#10;Description automatically generated with medium confidence">
            <a:extLst>
              <a:ext uri="{FF2B5EF4-FFF2-40B4-BE49-F238E27FC236}">
                <a16:creationId xmlns:a16="http://schemas.microsoft.com/office/drawing/2014/main" id="{0F7813AB-1F10-C5BF-B98C-2B786678E861}"/>
              </a:ext>
            </a:extLst>
          </p:cNvPr>
          <p:cNvPicPr>
            <a:picLocks noChangeAspect="1"/>
          </p:cNvPicPr>
          <p:nvPr/>
        </p:nvPicPr>
        <p:blipFill>
          <a:blip r:embed="rId4"/>
          <a:stretch>
            <a:fillRect/>
          </a:stretch>
        </p:blipFill>
        <p:spPr>
          <a:xfrm>
            <a:off x="2032015" y="2056265"/>
            <a:ext cx="8127970" cy="4809048"/>
          </a:xfrm>
          <a:prstGeom prst="rect">
            <a:avLst/>
          </a:prstGeom>
        </p:spPr>
      </p:pic>
    </p:spTree>
    <p:extLst>
      <p:ext uri="{BB962C8B-B14F-4D97-AF65-F5344CB8AC3E}">
        <p14:creationId xmlns:p14="http://schemas.microsoft.com/office/powerpoint/2010/main" val="3493508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Whole-genome CERES score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3"/>
          <a:stretch>
            <a:fillRect/>
          </a:stretch>
        </p:blipFill>
        <p:spPr>
          <a:xfrm>
            <a:off x="368779" y="2505075"/>
            <a:ext cx="5262906" cy="3012322"/>
          </a:xfrm>
          <a:prstGeom prst="rect">
            <a:avLst/>
          </a:prstGeom>
        </p:spPr>
      </p:pic>
      <p:pic>
        <p:nvPicPr>
          <p:cNvPr id="9" name="Picture 8">
            <a:extLst>
              <a:ext uri="{FF2B5EF4-FFF2-40B4-BE49-F238E27FC236}">
                <a16:creationId xmlns:a16="http://schemas.microsoft.com/office/drawing/2014/main" id="{797749DD-81ED-C176-D247-B99F68518155}"/>
              </a:ext>
            </a:extLst>
          </p:cNvPr>
          <p:cNvPicPr>
            <a:picLocks noChangeAspect="1"/>
          </p:cNvPicPr>
          <p:nvPr/>
        </p:nvPicPr>
        <p:blipFill>
          <a:blip r:embed="rId4"/>
          <a:stretch>
            <a:fillRect/>
          </a:stretch>
        </p:blipFill>
        <p:spPr>
          <a:xfrm>
            <a:off x="5631685" y="2505075"/>
            <a:ext cx="5936538" cy="3551115"/>
          </a:xfrm>
          <a:prstGeom prst="rect">
            <a:avLst/>
          </a:prstGeom>
        </p:spPr>
      </p:pic>
      <p:sp>
        <p:nvSpPr>
          <p:cNvPr id="8" name="Rectangle 7">
            <a:extLst>
              <a:ext uri="{FF2B5EF4-FFF2-40B4-BE49-F238E27FC236}">
                <a16:creationId xmlns:a16="http://schemas.microsoft.com/office/drawing/2014/main" id="{4EC487FF-F1BE-D5F6-388F-83021A25BBF0}"/>
              </a:ext>
            </a:extLst>
          </p:cNvPr>
          <p:cNvSpPr/>
          <p:nvPr/>
        </p:nvSpPr>
        <p:spPr>
          <a:xfrm>
            <a:off x="5779969" y="3407434"/>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729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a:bodyPr>
          <a:lstStyle/>
          <a:p>
            <a:r>
              <a:rPr lang="en-US" dirty="0"/>
              <a:t>Was the DHS (all gRNAs grouped) significant across all DHSs</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3"/>
          <a:stretch>
            <a:fillRect/>
          </a:stretch>
        </p:blipFill>
        <p:spPr>
          <a:xfrm>
            <a:off x="339017" y="2505075"/>
            <a:ext cx="5158828" cy="2952750"/>
          </a:xfrm>
          <a:prstGeom prst="rect">
            <a:avLst/>
          </a:prstGeom>
        </p:spPr>
      </p:pic>
      <p:pic>
        <p:nvPicPr>
          <p:cNvPr id="6" name="Picture 5">
            <a:extLst>
              <a:ext uri="{FF2B5EF4-FFF2-40B4-BE49-F238E27FC236}">
                <a16:creationId xmlns:a16="http://schemas.microsoft.com/office/drawing/2014/main" id="{177DCBAD-94A9-E97F-3C04-049FBFEA1242}"/>
              </a:ext>
            </a:extLst>
          </p:cNvPr>
          <p:cNvPicPr>
            <a:picLocks noChangeAspect="1"/>
          </p:cNvPicPr>
          <p:nvPr/>
        </p:nvPicPr>
        <p:blipFill>
          <a:blip r:embed="rId4"/>
          <a:stretch>
            <a:fillRect/>
          </a:stretch>
        </p:blipFill>
        <p:spPr>
          <a:xfrm>
            <a:off x="5497845" y="2505075"/>
            <a:ext cx="6109864" cy="3654795"/>
          </a:xfrm>
          <a:prstGeom prst="rect">
            <a:avLst/>
          </a:prstGeom>
        </p:spPr>
      </p:pic>
      <p:sp>
        <p:nvSpPr>
          <p:cNvPr id="7" name="Rectangle 6">
            <a:extLst>
              <a:ext uri="{FF2B5EF4-FFF2-40B4-BE49-F238E27FC236}">
                <a16:creationId xmlns:a16="http://schemas.microsoft.com/office/drawing/2014/main" id="{E3CA438C-42B6-3315-30E7-3237C1AF40A1}"/>
              </a:ext>
            </a:extLst>
          </p:cNvPr>
          <p:cNvSpPr/>
          <p:nvPr/>
        </p:nvSpPr>
        <p:spPr>
          <a:xfrm>
            <a:off x="5715419" y="3429000"/>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52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323895" y="2505075"/>
            <a:ext cx="5333562" cy="3052763"/>
          </a:xfrm>
          <a:prstGeom prst="rect">
            <a:avLst/>
          </a:prstGeom>
        </p:spPr>
      </p:pic>
      <p:pic>
        <p:nvPicPr>
          <p:cNvPr id="7" name="Picture 6">
            <a:extLst>
              <a:ext uri="{FF2B5EF4-FFF2-40B4-BE49-F238E27FC236}">
                <a16:creationId xmlns:a16="http://schemas.microsoft.com/office/drawing/2014/main" id="{F9CC7BBC-F808-A473-8201-6B0A4BD49678}"/>
              </a:ext>
            </a:extLst>
          </p:cNvPr>
          <p:cNvPicPr>
            <a:picLocks noChangeAspect="1"/>
          </p:cNvPicPr>
          <p:nvPr/>
        </p:nvPicPr>
        <p:blipFill>
          <a:blip r:embed="rId3"/>
          <a:stretch>
            <a:fillRect/>
          </a:stretch>
        </p:blipFill>
        <p:spPr>
          <a:xfrm>
            <a:off x="5708433" y="2424223"/>
            <a:ext cx="6159672" cy="3684589"/>
          </a:xfrm>
          <a:prstGeom prst="rect">
            <a:avLst/>
          </a:prstGeom>
        </p:spPr>
      </p:pic>
      <p:sp>
        <p:nvSpPr>
          <p:cNvPr id="8" name="Rectangle 7">
            <a:extLst>
              <a:ext uri="{FF2B5EF4-FFF2-40B4-BE49-F238E27FC236}">
                <a16:creationId xmlns:a16="http://schemas.microsoft.com/office/drawing/2014/main" id="{B1506D80-6568-F3DE-98EA-74F04A33092F}"/>
              </a:ext>
            </a:extLst>
          </p:cNvPr>
          <p:cNvSpPr/>
          <p:nvPr/>
        </p:nvSpPr>
        <p:spPr>
          <a:xfrm>
            <a:off x="5862512" y="3381794"/>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8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241188" y="2505075"/>
            <a:ext cx="5183791" cy="2967038"/>
          </a:xfrm>
          <a:prstGeom prst="rect">
            <a:avLst/>
          </a:prstGeom>
        </p:spPr>
      </p:pic>
      <p:pic>
        <p:nvPicPr>
          <p:cNvPr id="9" name="Picture 8">
            <a:extLst>
              <a:ext uri="{FF2B5EF4-FFF2-40B4-BE49-F238E27FC236}">
                <a16:creationId xmlns:a16="http://schemas.microsoft.com/office/drawing/2014/main" id="{D343F935-326E-CE10-4863-17302A1B39FE}"/>
              </a:ext>
            </a:extLst>
          </p:cNvPr>
          <p:cNvPicPr>
            <a:picLocks noChangeAspect="1"/>
          </p:cNvPicPr>
          <p:nvPr/>
        </p:nvPicPr>
        <p:blipFill>
          <a:blip r:embed="rId3"/>
          <a:stretch>
            <a:fillRect/>
          </a:stretch>
        </p:blipFill>
        <p:spPr>
          <a:xfrm>
            <a:off x="5631685" y="2505075"/>
            <a:ext cx="5886155" cy="3520977"/>
          </a:xfrm>
          <a:prstGeom prst="rect">
            <a:avLst/>
          </a:prstGeom>
        </p:spPr>
      </p:pic>
      <p:sp>
        <p:nvSpPr>
          <p:cNvPr id="7" name="Rectangle 6">
            <a:extLst>
              <a:ext uri="{FF2B5EF4-FFF2-40B4-BE49-F238E27FC236}">
                <a16:creationId xmlns:a16="http://schemas.microsoft.com/office/drawing/2014/main" id="{28CEC556-3945-9835-7447-ED6D40039C35}"/>
              </a:ext>
            </a:extLst>
          </p:cNvPr>
          <p:cNvSpPr/>
          <p:nvPr/>
        </p:nvSpPr>
        <p:spPr>
          <a:xfrm>
            <a:off x="5845259" y="3399047"/>
            <a:ext cx="5639969" cy="215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50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E007-24C9-0028-82F1-DACC3F1C4E74}"/>
              </a:ext>
            </a:extLst>
          </p:cNvPr>
          <p:cNvSpPr>
            <a:spLocks noGrp="1"/>
          </p:cNvSpPr>
          <p:nvPr>
            <p:ph type="title"/>
          </p:nvPr>
        </p:nvSpPr>
        <p:spPr>
          <a:xfrm>
            <a:off x="839788" y="365125"/>
            <a:ext cx="10515600" cy="2343569"/>
          </a:xfrm>
        </p:spPr>
        <p:txBody>
          <a:bodyPr>
            <a:normAutofit/>
          </a:bodyPr>
          <a:lstStyle/>
          <a:p>
            <a:r>
              <a:rPr lang="en-US" dirty="0"/>
              <a:t>Deleted the “most important” predictors, i.e. DHS_prop_GC and </a:t>
            </a:r>
            <a:r>
              <a:rPr lang="en-US" dirty="0" err="1"/>
              <a:t>zeta.human</a:t>
            </a:r>
            <a:r>
              <a:rPr lang="en-US" dirty="0"/>
              <a:t>, to observe sensitivity of the model</a:t>
            </a:r>
          </a:p>
        </p:txBody>
      </p:sp>
    </p:spTree>
    <p:extLst>
      <p:ext uri="{BB962C8B-B14F-4D97-AF65-F5344CB8AC3E}">
        <p14:creationId xmlns:p14="http://schemas.microsoft.com/office/powerpoint/2010/main" val="375120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Whole-genome CERES scores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Original</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787228" y="2737550"/>
            <a:ext cx="5262906" cy="3012322"/>
          </a:xfrm>
          <a:prstGeom prst="rect">
            <a:avLst/>
          </a:prstGeom>
        </p:spPr>
      </p:pic>
      <p:pic>
        <p:nvPicPr>
          <p:cNvPr id="4" name="Picture 3">
            <a:extLst>
              <a:ext uri="{FF2B5EF4-FFF2-40B4-BE49-F238E27FC236}">
                <a16:creationId xmlns:a16="http://schemas.microsoft.com/office/drawing/2014/main" id="{BA9C3D08-03A3-1B4E-7E0C-166B898A2969}"/>
              </a:ext>
            </a:extLst>
          </p:cNvPr>
          <p:cNvPicPr>
            <a:picLocks noChangeAspect="1"/>
          </p:cNvPicPr>
          <p:nvPr/>
        </p:nvPicPr>
        <p:blipFill>
          <a:blip r:embed="rId3"/>
          <a:stretch>
            <a:fillRect/>
          </a:stretch>
        </p:blipFill>
        <p:spPr>
          <a:xfrm>
            <a:off x="6050134" y="2505075"/>
            <a:ext cx="5400778" cy="3234841"/>
          </a:xfrm>
          <a:prstGeom prst="rect">
            <a:avLst/>
          </a:prstGeom>
        </p:spPr>
      </p:pic>
    </p:spTree>
    <p:extLst>
      <p:ext uri="{BB962C8B-B14F-4D97-AF65-F5344CB8AC3E}">
        <p14:creationId xmlns:p14="http://schemas.microsoft.com/office/powerpoint/2010/main" val="256823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a:bodyPr>
          <a:lstStyle/>
          <a:p>
            <a:r>
              <a:rPr lang="en-US" dirty="0"/>
              <a:t>Was DHS (all gRNAs grouped) significant across all DHSs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2"/>
          <a:stretch>
            <a:fillRect/>
          </a:stretch>
        </p:blipFill>
        <p:spPr>
          <a:xfrm>
            <a:off x="838747" y="2845684"/>
            <a:ext cx="5158828" cy="2952750"/>
          </a:xfrm>
          <a:prstGeom prst="rect">
            <a:avLst/>
          </a:prstGeom>
        </p:spPr>
      </p:pic>
      <p:pic>
        <p:nvPicPr>
          <p:cNvPr id="4" name="Picture 3">
            <a:extLst>
              <a:ext uri="{FF2B5EF4-FFF2-40B4-BE49-F238E27FC236}">
                <a16:creationId xmlns:a16="http://schemas.microsoft.com/office/drawing/2014/main" id="{4D71823D-326F-8DB7-93BB-58A43208FBED}"/>
              </a:ext>
            </a:extLst>
          </p:cNvPr>
          <p:cNvPicPr>
            <a:picLocks noChangeAspect="1"/>
          </p:cNvPicPr>
          <p:nvPr/>
        </p:nvPicPr>
        <p:blipFill>
          <a:blip r:embed="rId3"/>
          <a:stretch>
            <a:fillRect/>
          </a:stretch>
        </p:blipFill>
        <p:spPr>
          <a:xfrm>
            <a:off x="5997574" y="2505075"/>
            <a:ext cx="5445469" cy="3261609"/>
          </a:xfrm>
          <a:prstGeom prst="rect">
            <a:avLst/>
          </a:prstGeom>
        </p:spPr>
      </p:pic>
    </p:spTree>
    <p:extLst>
      <p:ext uri="{BB962C8B-B14F-4D97-AF65-F5344CB8AC3E}">
        <p14:creationId xmlns:p14="http://schemas.microsoft.com/office/powerpoint/2010/main" val="1740804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3" name="Content Placeholder 2">
            <a:extLst>
              <a:ext uri="{FF2B5EF4-FFF2-40B4-BE49-F238E27FC236}">
                <a16:creationId xmlns:a16="http://schemas.microsoft.com/office/drawing/2014/main" id="{80488A42-DE8F-9F10-4AB9-86E417076997}"/>
              </a:ext>
            </a:extLst>
          </p:cNvPr>
          <p:cNvPicPr>
            <a:picLocks noGrp="1" noChangeAspect="1"/>
          </p:cNvPicPr>
          <p:nvPr>
            <p:ph sz="quarter" idx="4"/>
          </p:nvPr>
        </p:nvPicPr>
        <p:blipFill>
          <a:blip r:embed="rId3"/>
          <a:stretch>
            <a:fillRect/>
          </a:stretch>
        </p:blipFill>
        <p:spPr>
          <a:xfrm>
            <a:off x="6172199" y="2654393"/>
            <a:ext cx="5333561" cy="3194581"/>
          </a:xfrm>
          <a:prstGeom prst="rect">
            <a:avLst/>
          </a:prstGeom>
        </p:spPr>
      </p:pic>
    </p:spTree>
    <p:extLst>
      <p:ext uri="{BB962C8B-B14F-4D97-AF65-F5344CB8AC3E}">
        <p14:creationId xmlns:p14="http://schemas.microsoft.com/office/powerpoint/2010/main" val="3009555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836611" y="2888901"/>
            <a:ext cx="5183791" cy="2967038"/>
          </a:xfrm>
          <a:prstGeom prst="rect">
            <a:avLst/>
          </a:prstGeom>
        </p:spPr>
      </p:pic>
      <p:pic>
        <p:nvPicPr>
          <p:cNvPr id="4" name="Content Placeholder 3">
            <a:extLst>
              <a:ext uri="{FF2B5EF4-FFF2-40B4-BE49-F238E27FC236}">
                <a16:creationId xmlns:a16="http://schemas.microsoft.com/office/drawing/2014/main" id="{CB80FC1C-41E0-361F-695A-3483AE333E3A}"/>
              </a:ext>
            </a:extLst>
          </p:cNvPr>
          <p:cNvPicPr>
            <a:picLocks noGrp="1" noChangeAspect="1"/>
          </p:cNvPicPr>
          <p:nvPr>
            <p:ph sz="quarter" idx="4"/>
          </p:nvPr>
        </p:nvPicPr>
        <p:blipFill>
          <a:blip r:embed="rId3"/>
          <a:stretch>
            <a:fillRect/>
          </a:stretch>
        </p:blipFill>
        <p:spPr>
          <a:xfrm>
            <a:off x="6171599" y="2888900"/>
            <a:ext cx="5467627" cy="3274881"/>
          </a:xfrm>
          <a:prstGeom prst="rect">
            <a:avLst/>
          </a:prstGeom>
        </p:spPr>
      </p:pic>
    </p:spTree>
    <p:extLst>
      <p:ext uri="{BB962C8B-B14F-4D97-AF65-F5344CB8AC3E}">
        <p14:creationId xmlns:p14="http://schemas.microsoft.com/office/powerpoint/2010/main" val="264052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a:t>PhyloP comparison scatterplots</a:t>
            </a:r>
          </a:p>
        </p:txBody>
      </p:sp>
      <p:sp>
        <p:nvSpPr>
          <p:cNvPr id="26" name="Rectangle 2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06AC60-DA0F-E085-EABF-DD9F99CECF2D}"/>
              </a:ext>
            </a:extLst>
          </p:cNvPr>
          <p:cNvPicPr>
            <a:picLocks noChangeAspect="1"/>
          </p:cNvPicPr>
          <p:nvPr/>
        </p:nvPicPr>
        <p:blipFill>
          <a:blip r:embed="rId3"/>
          <a:stretch>
            <a:fillRect/>
          </a:stretch>
        </p:blipFill>
        <p:spPr>
          <a:xfrm>
            <a:off x="749204" y="3374560"/>
            <a:ext cx="5586942" cy="3338198"/>
          </a:xfrm>
          <a:prstGeom prst="rect">
            <a:avLst/>
          </a:prstGeom>
        </p:spPr>
      </p:pic>
      <p:pic>
        <p:nvPicPr>
          <p:cNvPr id="3" name="Picture 2">
            <a:extLst>
              <a:ext uri="{FF2B5EF4-FFF2-40B4-BE49-F238E27FC236}">
                <a16:creationId xmlns:a16="http://schemas.microsoft.com/office/drawing/2014/main" id="{FB30F74A-4172-3090-9DE3-E9F935D40A42}"/>
              </a:ext>
            </a:extLst>
          </p:cNvPr>
          <p:cNvPicPr>
            <a:picLocks noChangeAspect="1"/>
          </p:cNvPicPr>
          <p:nvPr/>
        </p:nvPicPr>
        <p:blipFill>
          <a:blip r:embed="rId4"/>
          <a:stretch>
            <a:fillRect/>
          </a:stretch>
        </p:blipFill>
        <p:spPr>
          <a:xfrm>
            <a:off x="6461585" y="57313"/>
            <a:ext cx="5580596" cy="3338198"/>
          </a:xfrm>
          <a:prstGeom prst="rect">
            <a:avLst/>
          </a:prstGeom>
        </p:spPr>
      </p:pic>
      <p:pic>
        <p:nvPicPr>
          <p:cNvPr id="4" name="Picture 3">
            <a:extLst>
              <a:ext uri="{FF2B5EF4-FFF2-40B4-BE49-F238E27FC236}">
                <a16:creationId xmlns:a16="http://schemas.microsoft.com/office/drawing/2014/main" id="{D09AED5D-6F29-2980-3DBD-FEC51C243BE4}"/>
              </a:ext>
            </a:extLst>
          </p:cNvPr>
          <p:cNvPicPr>
            <a:picLocks noChangeAspect="1"/>
          </p:cNvPicPr>
          <p:nvPr/>
        </p:nvPicPr>
        <p:blipFill>
          <a:blip r:embed="rId5"/>
          <a:stretch>
            <a:fillRect/>
          </a:stretch>
        </p:blipFill>
        <p:spPr>
          <a:xfrm>
            <a:off x="6336146" y="3374560"/>
            <a:ext cx="5580596" cy="3338198"/>
          </a:xfrm>
          <a:prstGeom prst="rect">
            <a:avLst/>
          </a:prstGeom>
        </p:spPr>
      </p:pic>
    </p:spTree>
    <p:extLst>
      <p:ext uri="{BB962C8B-B14F-4D97-AF65-F5344CB8AC3E}">
        <p14:creationId xmlns:p14="http://schemas.microsoft.com/office/powerpoint/2010/main" val="140822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9A6-1A65-611A-4CEA-54EE2F99156C}"/>
              </a:ext>
            </a:extLst>
          </p:cNvPr>
          <p:cNvSpPr>
            <a:spLocks noGrp="1"/>
          </p:cNvSpPr>
          <p:nvPr>
            <p:ph type="title"/>
          </p:nvPr>
        </p:nvSpPr>
        <p:spPr/>
        <p:txBody>
          <a:bodyPr/>
          <a:lstStyle/>
          <a:p>
            <a:endParaRPr lang="en-US" dirty="0"/>
          </a:p>
        </p:txBody>
      </p:sp>
      <p:pic>
        <p:nvPicPr>
          <p:cNvPr id="11" name="Content Placeholder 10" descr="Scatter chart&#10;&#10;Description automatically generated">
            <a:extLst>
              <a:ext uri="{FF2B5EF4-FFF2-40B4-BE49-F238E27FC236}">
                <a16:creationId xmlns:a16="http://schemas.microsoft.com/office/drawing/2014/main" id="{32F2D65E-3988-62C2-385A-7142AFE686BE}"/>
              </a:ext>
            </a:extLst>
          </p:cNvPr>
          <p:cNvPicPr>
            <a:picLocks noGrp="1" noChangeAspect="1"/>
          </p:cNvPicPr>
          <p:nvPr>
            <p:ph idx="1"/>
          </p:nvPr>
        </p:nvPicPr>
        <p:blipFill>
          <a:blip r:embed="rId3"/>
          <a:stretch>
            <a:fillRect/>
          </a:stretch>
        </p:blipFill>
        <p:spPr>
          <a:xfrm>
            <a:off x="888431" y="182563"/>
            <a:ext cx="4630946" cy="6492875"/>
          </a:xfrm>
        </p:spPr>
      </p:pic>
      <p:pic>
        <p:nvPicPr>
          <p:cNvPr id="13" name="Picture 12" descr="Scatter chart&#10;&#10;Description automatically generated">
            <a:extLst>
              <a:ext uri="{FF2B5EF4-FFF2-40B4-BE49-F238E27FC236}">
                <a16:creationId xmlns:a16="http://schemas.microsoft.com/office/drawing/2014/main" id="{2380B4F9-18E2-D8DF-1F5D-C70FB3F36532}"/>
              </a:ext>
            </a:extLst>
          </p:cNvPr>
          <p:cNvPicPr>
            <a:picLocks noChangeAspect="1"/>
          </p:cNvPicPr>
          <p:nvPr/>
        </p:nvPicPr>
        <p:blipFill>
          <a:blip r:embed="rId4"/>
          <a:stretch>
            <a:fillRect/>
          </a:stretch>
        </p:blipFill>
        <p:spPr>
          <a:xfrm>
            <a:off x="5569607" y="182563"/>
            <a:ext cx="5683732" cy="6492874"/>
          </a:xfrm>
          <a:prstGeom prst="rect">
            <a:avLst/>
          </a:prstGeom>
        </p:spPr>
      </p:pic>
    </p:spTree>
    <p:extLst>
      <p:ext uri="{BB962C8B-B14F-4D97-AF65-F5344CB8AC3E}">
        <p14:creationId xmlns:p14="http://schemas.microsoft.com/office/powerpoint/2010/main" val="336654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3" name="Picture 2">
            <a:extLst>
              <a:ext uri="{FF2B5EF4-FFF2-40B4-BE49-F238E27FC236}">
                <a16:creationId xmlns:a16="http://schemas.microsoft.com/office/drawing/2014/main" id="{E625AD59-EB6A-934F-E44F-7A640EEF7A03}"/>
              </a:ext>
            </a:extLst>
          </p:cNvPr>
          <p:cNvPicPr>
            <a:picLocks noChangeAspect="1"/>
          </p:cNvPicPr>
          <p:nvPr/>
        </p:nvPicPr>
        <p:blipFill>
          <a:blip r:embed="rId3"/>
          <a:stretch>
            <a:fillRect/>
          </a:stretch>
        </p:blipFill>
        <p:spPr>
          <a:xfrm>
            <a:off x="792921" y="952497"/>
            <a:ext cx="10803509" cy="5810900"/>
          </a:xfrm>
          <a:prstGeom prst="rect">
            <a:avLst/>
          </a:prstGeom>
        </p:spPr>
      </p:pic>
    </p:spTree>
    <p:extLst>
      <p:ext uri="{BB962C8B-B14F-4D97-AF65-F5344CB8AC3E}">
        <p14:creationId xmlns:p14="http://schemas.microsoft.com/office/powerpoint/2010/main" val="1062521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2" name="Picture 1">
            <a:extLst>
              <a:ext uri="{FF2B5EF4-FFF2-40B4-BE49-F238E27FC236}">
                <a16:creationId xmlns:a16="http://schemas.microsoft.com/office/drawing/2014/main" id="{2CD2E77E-F41D-190D-2B57-C559F38FAB53}"/>
              </a:ext>
            </a:extLst>
          </p:cNvPr>
          <p:cNvPicPr>
            <a:picLocks noChangeAspect="1"/>
          </p:cNvPicPr>
          <p:nvPr/>
        </p:nvPicPr>
        <p:blipFill>
          <a:blip r:embed="rId3"/>
          <a:stretch>
            <a:fillRect/>
          </a:stretch>
        </p:blipFill>
        <p:spPr>
          <a:xfrm>
            <a:off x="973956" y="957751"/>
            <a:ext cx="10378027" cy="5900249"/>
          </a:xfrm>
          <a:prstGeom prst="rect">
            <a:avLst/>
          </a:prstGeom>
        </p:spPr>
      </p:pic>
    </p:spTree>
    <p:extLst>
      <p:ext uri="{BB962C8B-B14F-4D97-AF65-F5344CB8AC3E}">
        <p14:creationId xmlns:p14="http://schemas.microsoft.com/office/powerpoint/2010/main" val="180980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3" name="Picture 2">
            <a:extLst>
              <a:ext uri="{FF2B5EF4-FFF2-40B4-BE49-F238E27FC236}">
                <a16:creationId xmlns:a16="http://schemas.microsoft.com/office/drawing/2014/main" id="{6712BFD7-ED85-6775-32BC-A0F46C74CFA7}"/>
              </a:ext>
            </a:extLst>
          </p:cNvPr>
          <p:cNvPicPr>
            <a:picLocks noChangeAspect="1"/>
          </p:cNvPicPr>
          <p:nvPr/>
        </p:nvPicPr>
        <p:blipFill>
          <a:blip r:embed="rId3"/>
          <a:stretch>
            <a:fillRect/>
          </a:stretch>
        </p:blipFill>
        <p:spPr>
          <a:xfrm>
            <a:off x="601812" y="952497"/>
            <a:ext cx="10665755" cy="5905503"/>
          </a:xfrm>
          <a:prstGeom prst="rect">
            <a:avLst/>
          </a:prstGeom>
        </p:spPr>
      </p:pic>
    </p:spTree>
    <p:extLst>
      <p:ext uri="{BB962C8B-B14F-4D97-AF65-F5344CB8AC3E}">
        <p14:creationId xmlns:p14="http://schemas.microsoft.com/office/powerpoint/2010/main" val="643546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7FB184-334F-1D96-3BEB-7F25F9DD793C}"/>
              </a:ext>
            </a:extLst>
          </p:cNvPr>
          <p:cNvSpPr txBox="1"/>
          <p:nvPr/>
        </p:nvSpPr>
        <p:spPr>
          <a:xfrm>
            <a:off x="709054" y="956664"/>
            <a:ext cx="4548746" cy="369332"/>
          </a:xfrm>
          <a:prstGeom prst="rect">
            <a:avLst/>
          </a:prstGeom>
          <a:noFill/>
        </p:spPr>
        <p:txBody>
          <a:bodyPr wrap="none" rtlCol="0">
            <a:spAutoFit/>
          </a:bodyPr>
          <a:lstStyle/>
          <a:p>
            <a:r>
              <a:rPr lang="en-US" dirty="0"/>
              <a:t>IGV view of </a:t>
            </a:r>
            <a:r>
              <a:rPr lang="en-US" dirty="0" err="1"/>
              <a:t>phyloP</a:t>
            </a:r>
            <a:r>
              <a:rPr lang="en-US" dirty="0"/>
              <a:t> scores vs. genomic location</a:t>
            </a:r>
          </a:p>
        </p:txBody>
      </p:sp>
      <p:pic>
        <p:nvPicPr>
          <p:cNvPr id="5" name="Content Placeholder 4" descr="Graphical user interface, application&#10;&#10;Description automatically generated">
            <a:extLst>
              <a:ext uri="{FF2B5EF4-FFF2-40B4-BE49-F238E27FC236}">
                <a16:creationId xmlns:a16="http://schemas.microsoft.com/office/drawing/2014/main" id="{06E37B06-A811-14FA-8819-977DF7008ADD}"/>
              </a:ext>
            </a:extLst>
          </p:cNvPr>
          <p:cNvPicPr>
            <a:picLocks noGrp="1" noChangeAspect="1"/>
          </p:cNvPicPr>
          <p:nvPr>
            <p:ph idx="1"/>
          </p:nvPr>
        </p:nvPicPr>
        <p:blipFill>
          <a:blip r:embed="rId3"/>
          <a:stretch>
            <a:fillRect/>
          </a:stretch>
        </p:blipFill>
        <p:spPr>
          <a:xfrm>
            <a:off x="-14061" y="1537087"/>
            <a:ext cx="12128656" cy="4364249"/>
          </a:xfrm>
        </p:spPr>
      </p:pic>
    </p:spTree>
    <p:extLst>
      <p:ext uri="{BB962C8B-B14F-4D97-AF65-F5344CB8AC3E}">
        <p14:creationId xmlns:p14="http://schemas.microsoft.com/office/powerpoint/2010/main" val="266215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B796-E803-C504-528F-A9A04365A4BB}"/>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007AAC49-EBC1-F45F-46B9-095F316FC435}"/>
              </a:ext>
            </a:extLst>
          </p:cNvPr>
          <p:cNvSpPr>
            <a:spLocks noGrp="1"/>
          </p:cNvSpPr>
          <p:nvPr>
            <p:ph idx="1"/>
          </p:nvPr>
        </p:nvSpPr>
        <p:spPr/>
        <p:txBody>
          <a:bodyPr/>
          <a:lstStyle/>
          <a:p>
            <a:r>
              <a:rPr lang="en-US" dirty="0"/>
              <a:t>The metric scoring the most deeply conserved regions was the least informative for predicting DHS proliferation, and the primate </a:t>
            </a:r>
            <a:r>
              <a:rPr lang="en-US" dirty="0" err="1"/>
              <a:t>phyloP</a:t>
            </a:r>
            <a:r>
              <a:rPr lang="en-US" dirty="0"/>
              <a:t> score was the most informative</a:t>
            </a:r>
          </a:p>
          <a:p>
            <a:endParaRPr lang="en-US" dirty="0"/>
          </a:p>
          <a:p>
            <a:r>
              <a:rPr lang="en-US" dirty="0"/>
              <a:t>The model is robust to the number the of predictors – low variance</a:t>
            </a:r>
          </a:p>
          <a:p>
            <a:endParaRPr lang="en-US" dirty="0"/>
          </a:p>
          <a:p>
            <a:r>
              <a:rPr lang="en-US" dirty="0"/>
              <a:t>Active promoters, enhancers, and transcription associated DHSs tend to have higher </a:t>
            </a:r>
            <a:r>
              <a:rPr lang="en-US" dirty="0" err="1"/>
              <a:t>phyloP</a:t>
            </a:r>
            <a:r>
              <a:rPr lang="en-US" dirty="0"/>
              <a:t> scores</a:t>
            </a:r>
          </a:p>
        </p:txBody>
      </p:sp>
    </p:spTree>
    <p:extLst>
      <p:ext uri="{BB962C8B-B14F-4D97-AF65-F5344CB8AC3E}">
        <p14:creationId xmlns:p14="http://schemas.microsoft.com/office/powerpoint/2010/main" val="1307415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D563-DF0F-4497-E9CB-5678E631560A}"/>
              </a:ext>
            </a:extLst>
          </p:cNvPr>
          <p:cNvSpPr>
            <a:spLocks noGrp="1"/>
          </p:cNvSpPr>
          <p:nvPr>
            <p:ph type="title"/>
          </p:nvPr>
        </p:nvSpPr>
        <p:spPr/>
        <p:txBody>
          <a:bodyPr/>
          <a:lstStyle/>
          <a:p>
            <a:r>
              <a:rPr lang="en-US" dirty="0"/>
              <a:t>Motif enrichment </a:t>
            </a:r>
          </a:p>
        </p:txBody>
      </p:sp>
      <p:sp>
        <p:nvSpPr>
          <p:cNvPr id="3" name="Content Placeholder 2">
            <a:extLst>
              <a:ext uri="{FF2B5EF4-FFF2-40B4-BE49-F238E27FC236}">
                <a16:creationId xmlns:a16="http://schemas.microsoft.com/office/drawing/2014/main" id="{A391287F-2A4A-41DC-B7B7-5C258F1D7709}"/>
              </a:ext>
            </a:extLst>
          </p:cNvPr>
          <p:cNvSpPr>
            <a:spLocks noGrp="1"/>
          </p:cNvSpPr>
          <p:nvPr>
            <p:ph idx="1"/>
          </p:nvPr>
        </p:nvSpPr>
        <p:spPr/>
        <p:txBody>
          <a:bodyPr/>
          <a:lstStyle/>
          <a:p>
            <a:r>
              <a:rPr lang="en-US" dirty="0"/>
              <a:t>In the RF modeling, GC content consistently had high percent increase in MSE</a:t>
            </a:r>
          </a:p>
          <a:p>
            <a:endParaRPr lang="en-US" dirty="0"/>
          </a:p>
          <a:p>
            <a:r>
              <a:rPr lang="en-US" dirty="0"/>
              <a:t>Is GC content alone predictive of important DHSs, or have we stumbled onto a specific TF?</a:t>
            </a:r>
          </a:p>
        </p:txBody>
      </p:sp>
      <p:pic>
        <p:nvPicPr>
          <p:cNvPr id="5" name="Picture 4" descr="Graphical user interface, text, application&#10;&#10;Description automatically generated">
            <a:extLst>
              <a:ext uri="{FF2B5EF4-FFF2-40B4-BE49-F238E27FC236}">
                <a16:creationId xmlns:a16="http://schemas.microsoft.com/office/drawing/2014/main" id="{1A71DCF1-E51A-D9BE-48DC-B934086FBCC3}"/>
              </a:ext>
            </a:extLst>
          </p:cNvPr>
          <p:cNvPicPr>
            <a:picLocks noChangeAspect="1"/>
          </p:cNvPicPr>
          <p:nvPr/>
        </p:nvPicPr>
        <p:blipFill>
          <a:blip r:embed="rId3"/>
          <a:stretch>
            <a:fillRect/>
          </a:stretch>
        </p:blipFill>
        <p:spPr>
          <a:xfrm>
            <a:off x="2482850" y="4241800"/>
            <a:ext cx="7226300" cy="2070100"/>
          </a:xfrm>
          <a:prstGeom prst="rect">
            <a:avLst/>
          </a:prstGeom>
        </p:spPr>
      </p:pic>
    </p:spTree>
    <p:extLst>
      <p:ext uri="{BB962C8B-B14F-4D97-AF65-F5344CB8AC3E}">
        <p14:creationId xmlns:p14="http://schemas.microsoft.com/office/powerpoint/2010/main" val="1027769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44F2-7FFC-0B80-6F9C-FFC44E7CE0CE}"/>
              </a:ext>
            </a:extLst>
          </p:cNvPr>
          <p:cNvSpPr>
            <a:spLocks noGrp="1"/>
          </p:cNvSpPr>
          <p:nvPr>
            <p:ph type="title"/>
          </p:nvPr>
        </p:nvSpPr>
        <p:spPr>
          <a:xfrm>
            <a:off x="838200" y="365125"/>
            <a:ext cx="10515600" cy="468593"/>
          </a:xfrm>
        </p:spPr>
        <p:txBody>
          <a:bodyPr>
            <a:normAutofit fontScale="90000"/>
          </a:bodyPr>
          <a:lstStyle/>
          <a:p>
            <a:r>
              <a:rPr lang="en-US" sz="3600" dirty="0"/>
              <a:t>DHS sequence attributes – lncRNA Hg19 background</a:t>
            </a:r>
          </a:p>
        </p:txBody>
      </p:sp>
      <p:graphicFrame>
        <p:nvGraphicFramePr>
          <p:cNvPr id="4" name="Table 4">
            <a:extLst>
              <a:ext uri="{FF2B5EF4-FFF2-40B4-BE49-F238E27FC236}">
                <a16:creationId xmlns:a16="http://schemas.microsoft.com/office/drawing/2014/main" id="{CED9F270-B884-F6B0-4E28-9E3FC84214EC}"/>
              </a:ext>
            </a:extLst>
          </p:cNvPr>
          <p:cNvGraphicFramePr>
            <a:graphicFrameLocks noGrp="1"/>
          </p:cNvGraphicFramePr>
          <p:nvPr>
            <p:ph idx="1"/>
            <p:extLst>
              <p:ext uri="{D42A27DB-BD31-4B8C-83A1-F6EECF244321}">
                <p14:modId xmlns:p14="http://schemas.microsoft.com/office/powerpoint/2010/main" val="3016844629"/>
              </p:ext>
            </p:extLst>
          </p:nvPr>
        </p:nvGraphicFramePr>
        <p:xfrm>
          <a:off x="838200" y="978460"/>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77154439"/>
                    </a:ext>
                  </a:extLst>
                </a:gridCol>
                <a:gridCol w="3505199">
                  <a:extLst>
                    <a:ext uri="{9D8B030D-6E8A-4147-A177-3AD203B41FA5}">
                      <a16:colId xmlns:a16="http://schemas.microsoft.com/office/drawing/2014/main" val="3687682469"/>
                    </a:ext>
                  </a:extLst>
                </a:gridCol>
                <a:gridCol w="3505199">
                  <a:extLst>
                    <a:ext uri="{9D8B030D-6E8A-4147-A177-3AD203B41FA5}">
                      <a16:colId xmlns:a16="http://schemas.microsoft.com/office/drawing/2014/main" val="3944367658"/>
                    </a:ext>
                  </a:extLst>
                </a:gridCol>
              </a:tblGrid>
              <a:tr h="370840">
                <a:tc>
                  <a:txBody>
                    <a:bodyPr/>
                    <a:lstStyle/>
                    <a:p>
                      <a:r>
                        <a:rPr lang="en-US" dirty="0"/>
                        <a:t>Aggregated </a:t>
                      </a:r>
                      <a:r>
                        <a:rPr lang="en-US" dirty="0" err="1"/>
                        <a:t>chromHMM</a:t>
                      </a:r>
                      <a:r>
                        <a:rPr lang="en-US" dirty="0"/>
                        <a:t> category</a:t>
                      </a:r>
                    </a:p>
                  </a:txBody>
                  <a:tcPr/>
                </a:tc>
                <a:tc>
                  <a:txBody>
                    <a:bodyPr/>
                    <a:lstStyle/>
                    <a:p>
                      <a:r>
                        <a:rPr lang="en-US" dirty="0"/>
                        <a:t>Average % GC</a:t>
                      </a:r>
                    </a:p>
                  </a:txBody>
                  <a:tcPr/>
                </a:tc>
                <a:tc>
                  <a:txBody>
                    <a:bodyPr/>
                    <a:lstStyle/>
                    <a:p>
                      <a:r>
                        <a:rPr lang="en-US" dirty="0"/>
                        <a:t>Average % AT</a:t>
                      </a:r>
                    </a:p>
                  </a:txBody>
                  <a:tcPr/>
                </a:tc>
                <a:extLst>
                  <a:ext uri="{0D108BD9-81ED-4DB2-BD59-A6C34878D82A}">
                    <a16:rowId xmlns:a16="http://schemas.microsoft.com/office/drawing/2014/main" val="2842845056"/>
                  </a:ext>
                </a:extLst>
              </a:tr>
              <a:tr h="370840">
                <a:tc>
                  <a:txBody>
                    <a:bodyPr/>
                    <a:lstStyle/>
                    <a:p>
                      <a:r>
                        <a:rPr lang="en-US" dirty="0"/>
                        <a:t>Promoter</a:t>
                      </a:r>
                    </a:p>
                  </a:txBody>
                  <a:tcPr/>
                </a:tc>
                <a:tc>
                  <a:txBody>
                    <a:bodyPr/>
                    <a:lstStyle/>
                    <a:p>
                      <a:r>
                        <a:rPr lang="en-US" dirty="0"/>
                        <a:t>0.512</a:t>
                      </a:r>
                    </a:p>
                  </a:txBody>
                  <a:tcPr/>
                </a:tc>
                <a:tc>
                  <a:txBody>
                    <a:bodyPr/>
                    <a:lstStyle/>
                    <a:p>
                      <a:r>
                        <a:rPr lang="en-US" dirty="0"/>
                        <a:t>0.488</a:t>
                      </a:r>
                    </a:p>
                  </a:txBody>
                  <a:tcPr/>
                </a:tc>
                <a:extLst>
                  <a:ext uri="{0D108BD9-81ED-4DB2-BD59-A6C34878D82A}">
                    <a16:rowId xmlns:a16="http://schemas.microsoft.com/office/drawing/2014/main" val="1832932153"/>
                  </a:ext>
                </a:extLst>
              </a:tr>
              <a:tr h="370840">
                <a:tc>
                  <a:txBody>
                    <a:bodyPr/>
                    <a:lstStyle/>
                    <a:p>
                      <a:r>
                        <a:rPr lang="en-US" dirty="0"/>
                        <a:t>Enhancer</a:t>
                      </a:r>
                    </a:p>
                  </a:txBody>
                  <a:tcPr/>
                </a:tc>
                <a:tc>
                  <a:txBody>
                    <a:bodyPr/>
                    <a:lstStyle/>
                    <a:p>
                      <a:r>
                        <a:rPr lang="en-US" dirty="0"/>
                        <a:t>0.596</a:t>
                      </a:r>
                    </a:p>
                  </a:txBody>
                  <a:tcPr/>
                </a:tc>
                <a:tc>
                  <a:txBody>
                    <a:bodyPr/>
                    <a:lstStyle/>
                    <a:p>
                      <a:r>
                        <a:rPr lang="en-US" dirty="0"/>
                        <a:t>0.404</a:t>
                      </a:r>
                    </a:p>
                  </a:txBody>
                  <a:tcPr/>
                </a:tc>
                <a:extLst>
                  <a:ext uri="{0D108BD9-81ED-4DB2-BD59-A6C34878D82A}">
                    <a16:rowId xmlns:a16="http://schemas.microsoft.com/office/drawing/2014/main" val="2682497799"/>
                  </a:ext>
                </a:extLst>
              </a:tr>
            </a:tbl>
          </a:graphicData>
        </a:graphic>
      </p:graphicFrame>
      <p:pic>
        <p:nvPicPr>
          <p:cNvPr id="5" name="Picture 4">
            <a:extLst>
              <a:ext uri="{FF2B5EF4-FFF2-40B4-BE49-F238E27FC236}">
                <a16:creationId xmlns:a16="http://schemas.microsoft.com/office/drawing/2014/main" id="{00748B61-A2C6-CF62-0190-1A85BBB2AB4C}"/>
              </a:ext>
            </a:extLst>
          </p:cNvPr>
          <p:cNvPicPr>
            <a:picLocks noChangeAspect="1"/>
          </p:cNvPicPr>
          <p:nvPr/>
        </p:nvPicPr>
        <p:blipFill>
          <a:blip r:embed="rId3"/>
          <a:stretch>
            <a:fillRect/>
          </a:stretch>
        </p:blipFill>
        <p:spPr>
          <a:xfrm>
            <a:off x="981635" y="2103295"/>
            <a:ext cx="10228729" cy="4754705"/>
          </a:xfrm>
          <a:prstGeom prst="rect">
            <a:avLst/>
          </a:prstGeom>
        </p:spPr>
      </p:pic>
      <p:sp>
        <p:nvSpPr>
          <p:cNvPr id="3" name="Rectangle 2">
            <a:extLst>
              <a:ext uri="{FF2B5EF4-FFF2-40B4-BE49-F238E27FC236}">
                <a16:creationId xmlns:a16="http://schemas.microsoft.com/office/drawing/2014/main" id="{15D63CB7-54BA-61CF-6842-CFEA46E79AFC}"/>
              </a:ext>
            </a:extLst>
          </p:cNvPr>
          <p:cNvSpPr/>
          <p:nvPr/>
        </p:nvSpPr>
        <p:spPr>
          <a:xfrm>
            <a:off x="981635" y="4744528"/>
            <a:ext cx="10228729" cy="3450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D20058-72C2-65F8-4C78-989307A1EC1F}"/>
              </a:ext>
            </a:extLst>
          </p:cNvPr>
          <p:cNvSpPr/>
          <p:nvPr/>
        </p:nvSpPr>
        <p:spPr>
          <a:xfrm>
            <a:off x="981633" y="6492875"/>
            <a:ext cx="10228729" cy="3450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88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BDD0-F16C-53C6-E68E-45C47BD2A239}"/>
              </a:ext>
            </a:extLst>
          </p:cNvPr>
          <p:cNvSpPr>
            <a:spLocks noGrp="1"/>
          </p:cNvSpPr>
          <p:nvPr>
            <p:ph type="title"/>
          </p:nvPr>
        </p:nvSpPr>
        <p:spPr>
          <a:xfrm>
            <a:off x="838199" y="117990"/>
            <a:ext cx="11123141" cy="438064"/>
          </a:xfrm>
        </p:spPr>
        <p:txBody>
          <a:bodyPr>
            <a:normAutofit fontScale="90000"/>
          </a:bodyPr>
          <a:lstStyle/>
          <a:p>
            <a:r>
              <a:rPr lang="en-US" sz="2800" dirty="0" err="1"/>
              <a:t>chromHMM</a:t>
            </a:r>
            <a:r>
              <a:rPr lang="en-US" sz="2800" dirty="0"/>
              <a:t> and CERES scores of the DHS’s containing the Jun and </a:t>
            </a:r>
            <a:r>
              <a:rPr lang="en-US" sz="2800" dirty="0" err="1"/>
              <a:t>Fos</a:t>
            </a:r>
            <a:r>
              <a:rPr lang="en-US" sz="2800" dirty="0"/>
              <a:t> HOMER motifs</a:t>
            </a:r>
          </a:p>
        </p:txBody>
      </p:sp>
      <p:graphicFrame>
        <p:nvGraphicFramePr>
          <p:cNvPr id="4" name="Table 4">
            <a:extLst>
              <a:ext uri="{FF2B5EF4-FFF2-40B4-BE49-F238E27FC236}">
                <a16:creationId xmlns:a16="http://schemas.microsoft.com/office/drawing/2014/main" id="{9100B9A7-E859-C1E1-9BD4-9FF1AF69758D}"/>
              </a:ext>
            </a:extLst>
          </p:cNvPr>
          <p:cNvGraphicFramePr>
            <a:graphicFrameLocks noGrp="1"/>
          </p:cNvGraphicFramePr>
          <p:nvPr>
            <p:ph idx="1"/>
            <p:extLst>
              <p:ext uri="{D42A27DB-BD31-4B8C-83A1-F6EECF244321}">
                <p14:modId xmlns:p14="http://schemas.microsoft.com/office/powerpoint/2010/main" val="1954325266"/>
              </p:ext>
            </p:extLst>
          </p:nvPr>
        </p:nvGraphicFramePr>
        <p:xfrm>
          <a:off x="1373889" y="556054"/>
          <a:ext cx="9444221" cy="5981295"/>
        </p:xfrm>
        <a:graphic>
          <a:graphicData uri="http://schemas.openxmlformats.org/drawingml/2006/table">
            <a:tbl>
              <a:tblPr firstRow="1" bandRow="1">
                <a:tableStyleId>{5C22544A-7EE6-4342-B048-85BDC9FD1C3A}</a:tableStyleId>
              </a:tblPr>
              <a:tblGrid>
                <a:gridCol w="3417047">
                  <a:extLst>
                    <a:ext uri="{9D8B030D-6E8A-4147-A177-3AD203B41FA5}">
                      <a16:colId xmlns:a16="http://schemas.microsoft.com/office/drawing/2014/main" val="2625007040"/>
                    </a:ext>
                  </a:extLst>
                </a:gridCol>
                <a:gridCol w="2969342">
                  <a:extLst>
                    <a:ext uri="{9D8B030D-6E8A-4147-A177-3AD203B41FA5}">
                      <a16:colId xmlns:a16="http://schemas.microsoft.com/office/drawing/2014/main" val="2295493822"/>
                    </a:ext>
                  </a:extLst>
                </a:gridCol>
                <a:gridCol w="3057832">
                  <a:extLst>
                    <a:ext uri="{9D8B030D-6E8A-4147-A177-3AD203B41FA5}">
                      <a16:colId xmlns:a16="http://schemas.microsoft.com/office/drawing/2014/main" val="3452809280"/>
                    </a:ext>
                  </a:extLst>
                </a:gridCol>
              </a:tblGrid>
              <a:tr h="419708">
                <a:tc>
                  <a:txBody>
                    <a:bodyPr/>
                    <a:lstStyle/>
                    <a:p>
                      <a:r>
                        <a:rPr lang="en-US" dirty="0" err="1"/>
                        <a:t>chromHMM</a:t>
                      </a:r>
                      <a:r>
                        <a:rPr lang="en-US" dirty="0"/>
                        <a:t> category</a:t>
                      </a:r>
                    </a:p>
                  </a:txBody>
                  <a:tcPr/>
                </a:tc>
                <a:tc>
                  <a:txBody>
                    <a:bodyPr/>
                    <a:lstStyle/>
                    <a:p>
                      <a:r>
                        <a:rPr lang="en-US" dirty="0"/>
                        <a:t>Jun-AP1 (-TGACTCAT) motif</a:t>
                      </a:r>
                    </a:p>
                  </a:txBody>
                  <a:tcPr/>
                </a:tc>
                <a:tc>
                  <a:txBody>
                    <a:bodyPr/>
                    <a:lstStyle/>
                    <a:p>
                      <a:r>
                        <a:rPr lang="en-US" dirty="0"/>
                        <a:t>Fos2 (GATGACTCA-) motif</a:t>
                      </a:r>
                    </a:p>
                  </a:txBody>
                  <a:tcPr/>
                </a:tc>
                <a:extLst>
                  <a:ext uri="{0D108BD9-81ED-4DB2-BD59-A6C34878D82A}">
                    <a16:rowId xmlns:a16="http://schemas.microsoft.com/office/drawing/2014/main" val="569647683"/>
                  </a:ext>
                </a:extLst>
              </a:tr>
              <a:tr h="419708">
                <a:tc>
                  <a:txBody>
                    <a:bodyPr/>
                    <a:lstStyle/>
                    <a:p>
                      <a:r>
                        <a:rPr lang="en-US" dirty="0"/>
                        <a:t>Active Promoter</a:t>
                      </a:r>
                    </a:p>
                  </a:txBody>
                  <a:tcPr/>
                </a:tc>
                <a:tc>
                  <a:txBody>
                    <a:bodyPr/>
                    <a:lstStyle/>
                    <a:p>
                      <a:r>
                        <a:rPr lang="en-US" dirty="0"/>
                        <a:t>246 (0.134)</a:t>
                      </a:r>
                    </a:p>
                  </a:txBody>
                  <a:tcPr/>
                </a:tc>
                <a:tc>
                  <a:txBody>
                    <a:bodyPr/>
                    <a:lstStyle/>
                    <a:p>
                      <a:r>
                        <a:rPr lang="en-US" dirty="0"/>
                        <a:t> 65 (0.103)</a:t>
                      </a:r>
                    </a:p>
                  </a:txBody>
                  <a:tcPr/>
                </a:tc>
                <a:extLst>
                  <a:ext uri="{0D108BD9-81ED-4DB2-BD59-A6C34878D82A}">
                    <a16:rowId xmlns:a16="http://schemas.microsoft.com/office/drawing/2014/main" val="4254871281"/>
                  </a:ext>
                </a:extLst>
              </a:tr>
              <a:tr h="419708">
                <a:tc>
                  <a:txBody>
                    <a:bodyPr/>
                    <a:lstStyle/>
                    <a:p>
                      <a:r>
                        <a:rPr lang="en-US" dirty="0"/>
                        <a:t>Candidate Strong Enhancer</a:t>
                      </a:r>
                    </a:p>
                  </a:txBody>
                  <a:tcPr/>
                </a:tc>
                <a:tc>
                  <a:txBody>
                    <a:bodyPr/>
                    <a:lstStyle/>
                    <a:p>
                      <a:r>
                        <a:rPr lang="en-US" dirty="0">
                          <a:solidFill>
                            <a:srgbClr val="FF0000"/>
                          </a:solidFill>
                        </a:rPr>
                        <a:t>655 (0.356)</a:t>
                      </a:r>
                    </a:p>
                  </a:txBody>
                  <a:tcPr/>
                </a:tc>
                <a:tc>
                  <a:txBody>
                    <a:bodyPr/>
                    <a:lstStyle/>
                    <a:p>
                      <a:r>
                        <a:rPr lang="en-US" dirty="0">
                          <a:solidFill>
                            <a:srgbClr val="FF0000"/>
                          </a:solidFill>
                        </a:rPr>
                        <a:t>245 (0.389)</a:t>
                      </a:r>
                    </a:p>
                  </a:txBody>
                  <a:tcPr/>
                </a:tc>
                <a:extLst>
                  <a:ext uri="{0D108BD9-81ED-4DB2-BD59-A6C34878D82A}">
                    <a16:rowId xmlns:a16="http://schemas.microsoft.com/office/drawing/2014/main" val="525244419"/>
                  </a:ext>
                </a:extLst>
              </a:tr>
              <a:tr h="419708">
                <a:tc>
                  <a:txBody>
                    <a:bodyPr/>
                    <a:lstStyle/>
                    <a:p>
                      <a:r>
                        <a:rPr lang="en-US" dirty="0"/>
                        <a:t>Candidate Weak Enhancer</a:t>
                      </a:r>
                    </a:p>
                  </a:txBody>
                  <a:tcPr/>
                </a:tc>
                <a:tc>
                  <a:txBody>
                    <a:bodyPr/>
                    <a:lstStyle/>
                    <a:p>
                      <a:r>
                        <a:rPr lang="en-US" dirty="0">
                          <a:solidFill>
                            <a:schemeClr val="tx1"/>
                          </a:solidFill>
                        </a:rPr>
                        <a:t>523 (0.284)</a:t>
                      </a:r>
                    </a:p>
                  </a:txBody>
                  <a:tcPr/>
                </a:tc>
                <a:tc>
                  <a:txBody>
                    <a:bodyPr/>
                    <a:lstStyle/>
                    <a:p>
                      <a:r>
                        <a:rPr lang="en-US" dirty="0"/>
                        <a:t>193 (0.306)</a:t>
                      </a:r>
                    </a:p>
                  </a:txBody>
                  <a:tcPr/>
                </a:tc>
                <a:extLst>
                  <a:ext uri="{0D108BD9-81ED-4DB2-BD59-A6C34878D82A}">
                    <a16:rowId xmlns:a16="http://schemas.microsoft.com/office/drawing/2014/main" val="1337366192"/>
                  </a:ext>
                </a:extLst>
              </a:tr>
              <a:tr h="419708">
                <a:tc>
                  <a:txBody>
                    <a:bodyPr/>
                    <a:lstStyle/>
                    <a:p>
                      <a:r>
                        <a:rPr lang="en-US" dirty="0"/>
                        <a:t>Distal CTCF/Candidate Insulator</a:t>
                      </a:r>
                    </a:p>
                  </a:txBody>
                  <a:tcPr/>
                </a:tc>
                <a:tc>
                  <a:txBody>
                    <a:bodyPr/>
                    <a:lstStyle/>
                    <a:p>
                      <a:r>
                        <a:rPr lang="en-US" dirty="0">
                          <a:solidFill>
                            <a:schemeClr val="tx1"/>
                          </a:solidFill>
                        </a:rPr>
                        <a:t>119</a:t>
                      </a:r>
                      <a:r>
                        <a:rPr lang="en-US" dirty="0">
                          <a:solidFill>
                            <a:srgbClr val="FF0000"/>
                          </a:solidFill>
                        </a:rPr>
                        <a:t> </a:t>
                      </a:r>
                      <a:r>
                        <a:rPr lang="en-US" dirty="0">
                          <a:solidFill>
                            <a:schemeClr val="tx1"/>
                          </a:solidFill>
                        </a:rPr>
                        <a:t>(0.065)</a:t>
                      </a:r>
                    </a:p>
                  </a:txBody>
                  <a:tcPr/>
                </a:tc>
                <a:tc>
                  <a:txBody>
                    <a:bodyPr/>
                    <a:lstStyle/>
                    <a:p>
                      <a:r>
                        <a:rPr lang="en-US" dirty="0"/>
                        <a:t>28 (0.044)</a:t>
                      </a:r>
                    </a:p>
                  </a:txBody>
                  <a:tcPr/>
                </a:tc>
                <a:extLst>
                  <a:ext uri="{0D108BD9-81ED-4DB2-BD59-A6C34878D82A}">
                    <a16:rowId xmlns:a16="http://schemas.microsoft.com/office/drawing/2014/main" val="4240896050"/>
                  </a:ext>
                </a:extLst>
              </a:tr>
              <a:tr h="724427">
                <a:tc>
                  <a:txBody>
                    <a:bodyPr/>
                    <a:lstStyle/>
                    <a:p>
                      <a:r>
                        <a:rPr lang="en-US" dirty="0"/>
                        <a:t>Heterochromatin/Repetitive/Copy Number Variation</a:t>
                      </a:r>
                    </a:p>
                  </a:txBody>
                  <a:tcPr/>
                </a:tc>
                <a:tc>
                  <a:txBody>
                    <a:bodyPr/>
                    <a:lstStyle/>
                    <a:p>
                      <a:r>
                        <a:rPr lang="en-US" dirty="0"/>
                        <a:t>51 (0.028)</a:t>
                      </a:r>
                    </a:p>
                  </a:txBody>
                  <a:tcPr/>
                </a:tc>
                <a:tc>
                  <a:txBody>
                    <a:bodyPr/>
                    <a:lstStyle/>
                    <a:p>
                      <a:r>
                        <a:rPr lang="en-US" dirty="0"/>
                        <a:t>12 (0.019)</a:t>
                      </a:r>
                    </a:p>
                  </a:txBody>
                  <a:tcPr/>
                </a:tc>
                <a:extLst>
                  <a:ext uri="{0D108BD9-81ED-4DB2-BD59-A6C34878D82A}">
                    <a16:rowId xmlns:a16="http://schemas.microsoft.com/office/drawing/2014/main" val="3956297542"/>
                  </a:ext>
                </a:extLst>
              </a:tr>
              <a:tr h="419708">
                <a:tc>
                  <a:txBody>
                    <a:bodyPr/>
                    <a:lstStyle/>
                    <a:p>
                      <a:r>
                        <a:rPr lang="en-US" dirty="0"/>
                        <a:t>Inactive Promoter</a:t>
                      </a:r>
                    </a:p>
                  </a:txBody>
                  <a:tcPr/>
                </a:tc>
                <a:tc>
                  <a:txBody>
                    <a:bodyPr/>
                    <a:lstStyle/>
                    <a:p>
                      <a:r>
                        <a:rPr lang="en-US" dirty="0"/>
                        <a:t>40 (0.022)</a:t>
                      </a:r>
                    </a:p>
                  </a:txBody>
                  <a:tcPr/>
                </a:tc>
                <a:tc>
                  <a:txBody>
                    <a:bodyPr/>
                    <a:lstStyle/>
                    <a:p>
                      <a:r>
                        <a:rPr lang="en-US" dirty="0"/>
                        <a:t>13 (0.021)</a:t>
                      </a:r>
                    </a:p>
                  </a:txBody>
                  <a:tcPr/>
                </a:tc>
                <a:extLst>
                  <a:ext uri="{0D108BD9-81ED-4DB2-BD59-A6C34878D82A}">
                    <a16:rowId xmlns:a16="http://schemas.microsoft.com/office/drawing/2014/main" val="900524294"/>
                  </a:ext>
                </a:extLst>
              </a:tr>
              <a:tr h="419708">
                <a:tc>
                  <a:txBody>
                    <a:bodyPr/>
                    <a:lstStyle/>
                    <a:p>
                      <a:r>
                        <a:rPr lang="en-US" dirty="0"/>
                        <a:t>Low activity proximal to active states</a:t>
                      </a:r>
                    </a:p>
                  </a:txBody>
                  <a:tcPr/>
                </a:tc>
                <a:tc>
                  <a:txBody>
                    <a:bodyPr/>
                    <a:lstStyle/>
                    <a:p>
                      <a:r>
                        <a:rPr lang="en-US" dirty="0"/>
                        <a:t>13 (0.007)</a:t>
                      </a:r>
                    </a:p>
                  </a:txBody>
                  <a:tcPr/>
                </a:tc>
                <a:tc>
                  <a:txBody>
                    <a:bodyPr/>
                    <a:lstStyle/>
                    <a:p>
                      <a:r>
                        <a:rPr lang="en-US" dirty="0"/>
                        <a:t>5 (0.008)</a:t>
                      </a:r>
                    </a:p>
                  </a:txBody>
                  <a:tcPr/>
                </a:tc>
                <a:extLst>
                  <a:ext uri="{0D108BD9-81ED-4DB2-BD59-A6C34878D82A}">
                    <a16:rowId xmlns:a16="http://schemas.microsoft.com/office/drawing/2014/main" val="1013355912"/>
                  </a:ext>
                </a:extLst>
              </a:tr>
              <a:tr h="419708">
                <a:tc>
                  <a:txBody>
                    <a:bodyPr/>
                    <a:lstStyle/>
                    <a:p>
                      <a:r>
                        <a:rPr lang="en-US" dirty="0" err="1"/>
                        <a:t>Polycomb</a:t>
                      </a:r>
                      <a:r>
                        <a:rPr lang="en-US" dirty="0"/>
                        <a:t> repressed</a:t>
                      </a:r>
                    </a:p>
                  </a:txBody>
                  <a:tcPr/>
                </a:tc>
                <a:tc>
                  <a:txBody>
                    <a:bodyPr/>
                    <a:lstStyle/>
                    <a:p>
                      <a:r>
                        <a:rPr lang="en-US" dirty="0"/>
                        <a:t>123 (0.067)</a:t>
                      </a:r>
                    </a:p>
                  </a:txBody>
                  <a:tcPr/>
                </a:tc>
                <a:tc>
                  <a:txBody>
                    <a:bodyPr/>
                    <a:lstStyle/>
                    <a:p>
                      <a:r>
                        <a:rPr lang="en-US" dirty="0"/>
                        <a:t>47 (0.075)</a:t>
                      </a:r>
                    </a:p>
                  </a:txBody>
                  <a:tcPr/>
                </a:tc>
                <a:extLst>
                  <a:ext uri="{0D108BD9-81ED-4DB2-BD59-A6C34878D82A}">
                    <a16:rowId xmlns:a16="http://schemas.microsoft.com/office/drawing/2014/main" val="2666067173"/>
                  </a:ext>
                </a:extLst>
              </a:tr>
              <a:tr h="419708">
                <a:tc>
                  <a:txBody>
                    <a:bodyPr/>
                    <a:lstStyle/>
                    <a:p>
                      <a:r>
                        <a:rPr lang="en-US" dirty="0"/>
                        <a:t>Promoter flanking</a:t>
                      </a:r>
                    </a:p>
                  </a:txBody>
                  <a:tcPr/>
                </a:tc>
                <a:tc>
                  <a:txBody>
                    <a:bodyPr/>
                    <a:lstStyle/>
                    <a:p>
                      <a:r>
                        <a:rPr lang="en-US" dirty="0"/>
                        <a:t>10 (0.005)</a:t>
                      </a:r>
                    </a:p>
                  </a:txBody>
                  <a:tcPr/>
                </a:tc>
                <a:tc>
                  <a:txBody>
                    <a:bodyPr/>
                    <a:lstStyle/>
                    <a:p>
                      <a:r>
                        <a:rPr lang="en-US" dirty="0"/>
                        <a:t>1 (0.002)</a:t>
                      </a:r>
                    </a:p>
                  </a:txBody>
                  <a:tcPr/>
                </a:tc>
                <a:extLst>
                  <a:ext uri="{0D108BD9-81ED-4DB2-BD59-A6C34878D82A}">
                    <a16:rowId xmlns:a16="http://schemas.microsoft.com/office/drawing/2014/main" val="598118307"/>
                  </a:ext>
                </a:extLst>
              </a:tr>
              <a:tr h="419708">
                <a:tc>
                  <a:txBody>
                    <a:bodyPr/>
                    <a:lstStyle/>
                    <a:p>
                      <a:r>
                        <a:rPr lang="en-US" dirty="0"/>
                        <a:t>Transcription associated</a:t>
                      </a:r>
                    </a:p>
                  </a:txBody>
                  <a:tcPr/>
                </a:tc>
                <a:tc>
                  <a:txBody>
                    <a:bodyPr/>
                    <a:lstStyle/>
                    <a:p>
                      <a:r>
                        <a:rPr lang="en-US" dirty="0"/>
                        <a:t>61 (0.033)</a:t>
                      </a:r>
                    </a:p>
                  </a:txBody>
                  <a:tcPr/>
                </a:tc>
                <a:tc>
                  <a:txBody>
                    <a:bodyPr/>
                    <a:lstStyle/>
                    <a:p>
                      <a:r>
                        <a:rPr lang="en-US" dirty="0"/>
                        <a:t>21 (0.033)</a:t>
                      </a:r>
                    </a:p>
                  </a:txBody>
                  <a:tcPr/>
                </a:tc>
                <a:extLst>
                  <a:ext uri="{0D108BD9-81ED-4DB2-BD59-A6C34878D82A}">
                    <a16:rowId xmlns:a16="http://schemas.microsoft.com/office/drawing/2014/main" val="1127865562"/>
                  </a:ext>
                </a:extLst>
              </a:tr>
              <a:tr h="419708">
                <a:tc>
                  <a:txBody>
                    <a:bodyPr/>
                    <a:lstStyle/>
                    <a:p>
                      <a:r>
                        <a:rPr lang="en-US" dirty="0" err="1"/>
                        <a:t>CERES_wg_nosig</a:t>
                      </a:r>
                      <a:endParaRPr lang="en-US" dirty="0"/>
                    </a:p>
                  </a:txBody>
                  <a:tcPr/>
                </a:tc>
                <a:tc>
                  <a:txBody>
                    <a:bodyPr/>
                    <a:lstStyle/>
                    <a:p>
                      <a:r>
                        <a:rPr lang="en-US" dirty="0"/>
                        <a:t>0.2077</a:t>
                      </a:r>
                    </a:p>
                  </a:txBody>
                  <a:tcPr/>
                </a:tc>
                <a:tc>
                  <a:txBody>
                    <a:bodyPr/>
                    <a:lstStyle/>
                    <a:p>
                      <a:r>
                        <a:rPr lang="en-US" dirty="0"/>
                        <a:t>0.1887</a:t>
                      </a:r>
                    </a:p>
                  </a:txBody>
                  <a:tcPr/>
                </a:tc>
                <a:extLst>
                  <a:ext uri="{0D108BD9-81ED-4DB2-BD59-A6C34878D82A}">
                    <a16:rowId xmlns:a16="http://schemas.microsoft.com/office/drawing/2014/main" val="4230473027"/>
                  </a:ext>
                </a:extLst>
              </a:tr>
              <a:tr h="419708">
                <a:tc>
                  <a:txBody>
                    <a:bodyPr/>
                    <a:lstStyle/>
                    <a:p>
                      <a:r>
                        <a:rPr lang="en-US" dirty="0"/>
                        <a:t>46-way primate </a:t>
                      </a:r>
                      <a:r>
                        <a:rPr lang="en-US" dirty="0" err="1"/>
                        <a:t>PhyloP</a:t>
                      </a:r>
                      <a:endParaRPr lang="en-US" dirty="0"/>
                    </a:p>
                  </a:txBody>
                  <a:tcPr/>
                </a:tc>
                <a:tc>
                  <a:txBody>
                    <a:bodyPr/>
                    <a:lstStyle/>
                    <a:p>
                      <a:r>
                        <a:rPr lang="en-US" dirty="0"/>
                        <a:t>-0.0028</a:t>
                      </a:r>
                    </a:p>
                  </a:txBody>
                  <a:tcPr/>
                </a:tc>
                <a:tc>
                  <a:txBody>
                    <a:bodyPr/>
                    <a:lstStyle/>
                    <a:p>
                      <a:r>
                        <a:rPr lang="en-US" dirty="0"/>
                        <a:t>-0.0017</a:t>
                      </a:r>
                    </a:p>
                  </a:txBody>
                  <a:tcPr/>
                </a:tc>
                <a:extLst>
                  <a:ext uri="{0D108BD9-81ED-4DB2-BD59-A6C34878D82A}">
                    <a16:rowId xmlns:a16="http://schemas.microsoft.com/office/drawing/2014/main" val="3868289909"/>
                  </a:ext>
                </a:extLst>
              </a:tr>
            </a:tbl>
          </a:graphicData>
        </a:graphic>
      </p:graphicFrame>
    </p:spTree>
    <p:extLst>
      <p:ext uri="{BB962C8B-B14F-4D97-AF65-F5344CB8AC3E}">
        <p14:creationId xmlns:p14="http://schemas.microsoft.com/office/powerpoint/2010/main" val="57449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44F2-7FFC-0B80-6F9C-FFC44E7CE0CE}"/>
              </a:ext>
            </a:extLst>
          </p:cNvPr>
          <p:cNvSpPr>
            <a:spLocks noGrp="1"/>
          </p:cNvSpPr>
          <p:nvPr>
            <p:ph type="title"/>
          </p:nvPr>
        </p:nvSpPr>
        <p:spPr>
          <a:xfrm>
            <a:off x="838200" y="365125"/>
            <a:ext cx="10515600" cy="468593"/>
          </a:xfrm>
        </p:spPr>
        <p:txBody>
          <a:bodyPr>
            <a:normAutofit fontScale="90000"/>
          </a:bodyPr>
          <a:lstStyle/>
          <a:p>
            <a:r>
              <a:rPr lang="en-US" sz="3600" dirty="0"/>
              <a:t>DHS sequence attributes – </a:t>
            </a:r>
            <a:r>
              <a:rPr lang="en-US" sz="3600" dirty="0" err="1"/>
              <a:t>Crbllm</a:t>
            </a:r>
            <a:r>
              <a:rPr lang="en-US" sz="3600" dirty="0"/>
              <a:t> DHS’s background</a:t>
            </a:r>
          </a:p>
        </p:txBody>
      </p:sp>
      <p:graphicFrame>
        <p:nvGraphicFramePr>
          <p:cNvPr id="4" name="Table 4">
            <a:extLst>
              <a:ext uri="{FF2B5EF4-FFF2-40B4-BE49-F238E27FC236}">
                <a16:creationId xmlns:a16="http://schemas.microsoft.com/office/drawing/2014/main" id="{CED9F270-B884-F6B0-4E28-9E3FC84214EC}"/>
              </a:ext>
            </a:extLst>
          </p:cNvPr>
          <p:cNvGraphicFramePr>
            <a:graphicFrameLocks noGrp="1"/>
          </p:cNvGraphicFramePr>
          <p:nvPr>
            <p:ph idx="1"/>
            <p:extLst>
              <p:ext uri="{D42A27DB-BD31-4B8C-83A1-F6EECF244321}">
                <p14:modId xmlns:p14="http://schemas.microsoft.com/office/powerpoint/2010/main" val="549798375"/>
              </p:ext>
            </p:extLst>
          </p:nvPr>
        </p:nvGraphicFramePr>
        <p:xfrm>
          <a:off x="838200" y="978460"/>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77154439"/>
                    </a:ext>
                  </a:extLst>
                </a:gridCol>
                <a:gridCol w="3505199">
                  <a:extLst>
                    <a:ext uri="{9D8B030D-6E8A-4147-A177-3AD203B41FA5}">
                      <a16:colId xmlns:a16="http://schemas.microsoft.com/office/drawing/2014/main" val="3687682469"/>
                    </a:ext>
                  </a:extLst>
                </a:gridCol>
                <a:gridCol w="3505199">
                  <a:extLst>
                    <a:ext uri="{9D8B030D-6E8A-4147-A177-3AD203B41FA5}">
                      <a16:colId xmlns:a16="http://schemas.microsoft.com/office/drawing/2014/main" val="3944367658"/>
                    </a:ext>
                  </a:extLst>
                </a:gridCol>
              </a:tblGrid>
              <a:tr h="370840">
                <a:tc>
                  <a:txBody>
                    <a:bodyPr/>
                    <a:lstStyle/>
                    <a:p>
                      <a:r>
                        <a:rPr lang="en-US" dirty="0"/>
                        <a:t>Aggregated </a:t>
                      </a:r>
                      <a:r>
                        <a:rPr lang="en-US" dirty="0" err="1"/>
                        <a:t>chromHMM</a:t>
                      </a:r>
                      <a:r>
                        <a:rPr lang="en-US" dirty="0"/>
                        <a:t> category</a:t>
                      </a:r>
                    </a:p>
                  </a:txBody>
                  <a:tcPr/>
                </a:tc>
                <a:tc>
                  <a:txBody>
                    <a:bodyPr/>
                    <a:lstStyle/>
                    <a:p>
                      <a:r>
                        <a:rPr lang="en-US" dirty="0"/>
                        <a:t>Average % GC</a:t>
                      </a:r>
                    </a:p>
                  </a:txBody>
                  <a:tcPr/>
                </a:tc>
                <a:tc>
                  <a:txBody>
                    <a:bodyPr/>
                    <a:lstStyle/>
                    <a:p>
                      <a:r>
                        <a:rPr lang="en-US" dirty="0"/>
                        <a:t>Average % AT</a:t>
                      </a:r>
                    </a:p>
                  </a:txBody>
                  <a:tcPr/>
                </a:tc>
                <a:extLst>
                  <a:ext uri="{0D108BD9-81ED-4DB2-BD59-A6C34878D82A}">
                    <a16:rowId xmlns:a16="http://schemas.microsoft.com/office/drawing/2014/main" val="2842845056"/>
                  </a:ext>
                </a:extLst>
              </a:tr>
              <a:tr h="370840">
                <a:tc>
                  <a:txBody>
                    <a:bodyPr/>
                    <a:lstStyle/>
                    <a:p>
                      <a:r>
                        <a:rPr lang="en-US" dirty="0"/>
                        <a:t>Promoter</a:t>
                      </a:r>
                    </a:p>
                  </a:txBody>
                  <a:tcPr/>
                </a:tc>
                <a:tc>
                  <a:txBody>
                    <a:bodyPr/>
                    <a:lstStyle/>
                    <a:p>
                      <a:r>
                        <a:rPr lang="en-US" dirty="0"/>
                        <a:t>0.512</a:t>
                      </a:r>
                    </a:p>
                  </a:txBody>
                  <a:tcPr/>
                </a:tc>
                <a:tc>
                  <a:txBody>
                    <a:bodyPr/>
                    <a:lstStyle/>
                    <a:p>
                      <a:r>
                        <a:rPr lang="en-US" dirty="0"/>
                        <a:t>0.488</a:t>
                      </a:r>
                    </a:p>
                  </a:txBody>
                  <a:tcPr/>
                </a:tc>
                <a:extLst>
                  <a:ext uri="{0D108BD9-81ED-4DB2-BD59-A6C34878D82A}">
                    <a16:rowId xmlns:a16="http://schemas.microsoft.com/office/drawing/2014/main" val="1832932153"/>
                  </a:ext>
                </a:extLst>
              </a:tr>
              <a:tr h="370840">
                <a:tc>
                  <a:txBody>
                    <a:bodyPr/>
                    <a:lstStyle/>
                    <a:p>
                      <a:r>
                        <a:rPr lang="en-US"/>
                        <a:t>Enhancer</a:t>
                      </a:r>
                      <a:endParaRPr lang="en-US" dirty="0"/>
                    </a:p>
                  </a:txBody>
                  <a:tcPr/>
                </a:tc>
                <a:tc>
                  <a:txBody>
                    <a:bodyPr/>
                    <a:lstStyle/>
                    <a:p>
                      <a:r>
                        <a:rPr lang="en-US" dirty="0"/>
                        <a:t>0.596</a:t>
                      </a:r>
                    </a:p>
                  </a:txBody>
                  <a:tcPr/>
                </a:tc>
                <a:tc>
                  <a:txBody>
                    <a:bodyPr/>
                    <a:lstStyle/>
                    <a:p>
                      <a:r>
                        <a:rPr lang="en-US" dirty="0"/>
                        <a:t>0.404</a:t>
                      </a:r>
                    </a:p>
                  </a:txBody>
                  <a:tcPr/>
                </a:tc>
                <a:extLst>
                  <a:ext uri="{0D108BD9-81ED-4DB2-BD59-A6C34878D82A}">
                    <a16:rowId xmlns:a16="http://schemas.microsoft.com/office/drawing/2014/main" val="2682497799"/>
                  </a:ext>
                </a:extLst>
              </a:tr>
            </a:tbl>
          </a:graphicData>
        </a:graphic>
      </p:graphicFrame>
      <p:pic>
        <p:nvPicPr>
          <p:cNvPr id="6" name="Picture 5" descr="Table&#10;&#10;Description automatically generated">
            <a:extLst>
              <a:ext uri="{FF2B5EF4-FFF2-40B4-BE49-F238E27FC236}">
                <a16:creationId xmlns:a16="http://schemas.microsoft.com/office/drawing/2014/main" id="{800A98CA-4035-B89B-E6B0-9DFB40769389}"/>
              </a:ext>
            </a:extLst>
          </p:cNvPr>
          <p:cNvPicPr>
            <a:picLocks noChangeAspect="1"/>
          </p:cNvPicPr>
          <p:nvPr/>
        </p:nvPicPr>
        <p:blipFill>
          <a:blip r:embed="rId3"/>
          <a:stretch>
            <a:fillRect/>
          </a:stretch>
        </p:blipFill>
        <p:spPr>
          <a:xfrm>
            <a:off x="914398" y="2083035"/>
            <a:ext cx="10363200" cy="4799262"/>
          </a:xfrm>
          <a:prstGeom prst="rect">
            <a:avLst/>
          </a:prstGeom>
        </p:spPr>
      </p:pic>
      <p:sp>
        <p:nvSpPr>
          <p:cNvPr id="8" name="TextBox 7">
            <a:extLst>
              <a:ext uri="{FF2B5EF4-FFF2-40B4-BE49-F238E27FC236}">
                <a16:creationId xmlns:a16="http://schemas.microsoft.com/office/drawing/2014/main" id="{B2A6BB8E-9315-884D-5E22-F3A906E4450E}"/>
              </a:ext>
            </a:extLst>
          </p:cNvPr>
          <p:cNvSpPr txBox="1"/>
          <p:nvPr/>
        </p:nvSpPr>
        <p:spPr>
          <a:xfrm>
            <a:off x="914398" y="5107258"/>
            <a:ext cx="10363200" cy="691375"/>
          </a:xfrm>
          <a:prstGeom prst="rect">
            <a:avLst/>
          </a:prstGeom>
          <a:noFill/>
          <a:ln w="19050">
            <a:solidFill>
              <a:srgbClr val="C00000"/>
            </a:solidFill>
          </a:ln>
        </p:spPr>
        <p:txBody>
          <a:bodyPr wrap="square" rtlCol="0">
            <a:spAutoFit/>
          </a:bodyPr>
          <a:lstStyle/>
          <a:p>
            <a:endParaRPr lang="en-US" dirty="0"/>
          </a:p>
        </p:txBody>
      </p:sp>
    </p:spTree>
    <p:extLst>
      <p:ext uri="{BB962C8B-B14F-4D97-AF65-F5344CB8AC3E}">
        <p14:creationId xmlns:p14="http://schemas.microsoft.com/office/powerpoint/2010/main" val="3683329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AF9C-65B4-ADDF-851C-12AA5296B09C}"/>
              </a:ext>
            </a:extLst>
          </p:cNvPr>
          <p:cNvSpPr>
            <a:spLocks noGrp="1"/>
          </p:cNvSpPr>
          <p:nvPr>
            <p:ph type="title"/>
          </p:nvPr>
        </p:nvSpPr>
        <p:spPr/>
        <p:txBody>
          <a:bodyPr/>
          <a:lstStyle/>
          <a:p>
            <a:r>
              <a:rPr lang="en-US" dirty="0"/>
              <a:t>Are Jun-AP1 and Fosl2 pioneer TFs?</a:t>
            </a:r>
          </a:p>
        </p:txBody>
      </p:sp>
      <p:sp>
        <p:nvSpPr>
          <p:cNvPr id="5" name="Content Placeholder 4">
            <a:extLst>
              <a:ext uri="{FF2B5EF4-FFF2-40B4-BE49-F238E27FC236}">
                <a16:creationId xmlns:a16="http://schemas.microsoft.com/office/drawing/2014/main" id="{24F9BD4A-FA04-91BE-D534-18CAE634D1DC}"/>
              </a:ext>
            </a:extLst>
          </p:cNvPr>
          <p:cNvSpPr>
            <a:spLocks noGrp="1"/>
          </p:cNvSpPr>
          <p:nvPr>
            <p:ph idx="1"/>
          </p:nvPr>
        </p:nvSpPr>
        <p:spPr/>
        <p:txBody>
          <a:bodyPr/>
          <a:lstStyle/>
          <a:p>
            <a:r>
              <a:rPr lang="en-US" dirty="0"/>
              <a:t>“Cellular senescence…controlled by the pioneer transcription factor AP-1” (</a:t>
            </a:r>
            <a:r>
              <a:rPr lang="en-US" dirty="0" err="1"/>
              <a:t>Zumerle</a:t>
            </a:r>
            <a:r>
              <a:rPr lang="en-US" dirty="0"/>
              <a:t> S, </a:t>
            </a:r>
            <a:r>
              <a:rPr lang="en-US" dirty="0" err="1"/>
              <a:t>Alimonti</a:t>
            </a:r>
            <a:r>
              <a:rPr lang="en-US" dirty="0"/>
              <a:t> A (2020))</a:t>
            </a:r>
          </a:p>
          <a:p>
            <a:endParaRPr lang="en-US" dirty="0"/>
          </a:p>
          <a:p>
            <a:r>
              <a:rPr lang="en-US" dirty="0"/>
              <a:t>“AP-1 hotspots are predictive of cell-type specific gene expression” (</a:t>
            </a:r>
            <a:r>
              <a:rPr lang="en-US" dirty="0" err="1"/>
              <a:t>Seo</a:t>
            </a:r>
            <a:r>
              <a:rPr lang="en-US" dirty="0"/>
              <a:t> J et al. (2021))</a:t>
            </a:r>
          </a:p>
        </p:txBody>
      </p:sp>
    </p:spTree>
    <p:extLst>
      <p:ext uri="{BB962C8B-B14F-4D97-AF65-F5344CB8AC3E}">
        <p14:creationId xmlns:p14="http://schemas.microsoft.com/office/powerpoint/2010/main" val="401681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63F5-FF33-8073-6305-4FD53572F958}"/>
              </a:ext>
            </a:extLst>
          </p:cNvPr>
          <p:cNvSpPr>
            <a:spLocks noGrp="1"/>
          </p:cNvSpPr>
          <p:nvPr>
            <p:ph type="title"/>
          </p:nvPr>
        </p:nvSpPr>
        <p:spPr/>
        <p:txBody>
          <a:bodyPr/>
          <a:lstStyle/>
          <a:p>
            <a:r>
              <a:rPr lang="en-US" dirty="0" err="1"/>
              <a:t>PhyloP</a:t>
            </a:r>
            <a:r>
              <a:rPr lang="en-US" dirty="0"/>
              <a:t> scores</a:t>
            </a:r>
          </a:p>
        </p:txBody>
      </p:sp>
      <p:sp>
        <p:nvSpPr>
          <p:cNvPr id="3" name="Content Placeholder 2">
            <a:extLst>
              <a:ext uri="{FF2B5EF4-FFF2-40B4-BE49-F238E27FC236}">
                <a16:creationId xmlns:a16="http://schemas.microsoft.com/office/drawing/2014/main" id="{24F0CADB-3B16-66B8-4CBD-241F2D844222}"/>
              </a:ext>
            </a:extLst>
          </p:cNvPr>
          <p:cNvSpPr>
            <a:spLocks noGrp="1"/>
          </p:cNvSpPr>
          <p:nvPr>
            <p:ph idx="1"/>
          </p:nvPr>
        </p:nvSpPr>
        <p:spPr/>
        <p:txBody>
          <a:bodyPr/>
          <a:lstStyle/>
          <a:p>
            <a:r>
              <a:rPr lang="en-US" b="1" dirty="0"/>
              <a:t>measure evolutionary conservation at individual alignment sites </a:t>
            </a:r>
          </a:p>
          <a:p>
            <a:pPr marL="0" indent="0">
              <a:buNone/>
            </a:pPr>
            <a:endParaRPr lang="en-US" b="1" dirty="0"/>
          </a:p>
          <a:p>
            <a:r>
              <a:rPr lang="en-US" dirty="0"/>
              <a:t>From 1 bp resolution, chose to average scores across each individual DHS using “</a:t>
            </a:r>
            <a:r>
              <a:rPr lang="en-US" dirty="0" err="1"/>
              <a:t>bedtools</a:t>
            </a:r>
            <a:r>
              <a:rPr lang="en-US" dirty="0"/>
              <a:t> map” function</a:t>
            </a:r>
          </a:p>
          <a:p>
            <a:endParaRPr lang="en-US" dirty="0"/>
          </a:p>
          <a:p>
            <a:r>
              <a:rPr lang="en-US" dirty="0"/>
              <a:t>Chose 3 different versions as comparison:</a:t>
            </a:r>
          </a:p>
          <a:p>
            <a:pPr lvl="1"/>
            <a:r>
              <a:rPr lang="en-US" dirty="0"/>
              <a:t>242-way mammalian</a:t>
            </a:r>
          </a:p>
          <a:p>
            <a:pPr lvl="1"/>
            <a:r>
              <a:rPr lang="en-US" dirty="0"/>
              <a:t>46-way primates</a:t>
            </a:r>
          </a:p>
          <a:p>
            <a:pPr lvl="1"/>
            <a:r>
              <a:rPr lang="en-US" dirty="0"/>
              <a:t>46-way placental</a:t>
            </a:r>
          </a:p>
          <a:p>
            <a:endParaRPr lang="en-US" dirty="0"/>
          </a:p>
          <a:p>
            <a:endParaRPr lang="en-US" dirty="0"/>
          </a:p>
        </p:txBody>
      </p:sp>
    </p:spTree>
    <p:extLst>
      <p:ext uri="{BB962C8B-B14F-4D97-AF65-F5344CB8AC3E}">
        <p14:creationId xmlns:p14="http://schemas.microsoft.com/office/powerpoint/2010/main" val="2478105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6771-69E3-6F4E-8A2C-A8AE13624010}"/>
              </a:ext>
            </a:extLst>
          </p:cNvPr>
          <p:cNvSpPr>
            <a:spLocks noGrp="1"/>
          </p:cNvSpPr>
          <p:nvPr>
            <p:ph type="title"/>
          </p:nvPr>
        </p:nvSpPr>
        <p:spPr/>
        <p:txBody>
          <a:bodyPr/>
          <a:lstStyle/>
          <a:p>
            <a:r>
              <a:rPr lang="en-US" dirty="0"/>
              <a:t>Checking assumptions with </a:t>
            </a:r>
            <a:r>
              <a:rPr lang="en-US" dirty="0" err="1"/>
              <a:t>HiC</a:t>
            </a:r>
            <a:endParaRPr lang="en-US" dirty="0"/>
          </a:p>
        </p:txBody>
      </p:sp>
      <p:sp>
        <p:nvSpPr>
          <p:cNvPr id="3" name="Content Placeholder 2">
            <a:extLst>
              <a:ext uri="{FF2B5EF4-FFF2-40B4-BE49-F238E27FC236}">
                <a16:creationId xmlns:a16="http://schemas.microsoft.com/office/drawing/2014/main" id="{13DDB61B-3BBD-0D1A-01DD-6398B9305A0D}"/>
              </a:ext>
            </a:extLst>
          </p:cNvPr>
          <p:cNvSpPr>
            <a:spLocks noGrp="1"/>
          </p:cNvSpPr>
          <p:nvPr>
            <p:ph idx="1"/>
          </p:nvPr>
        </p:nvSpPr>
        <p:spPr/>
        <p:txBody>
          <a:bodyPr>
            <a:normAutofit/>
          </a:bodyPr>
          <a:lstStyle/>
          <a:p>
            <a:r>
              <a:rPr lang="en-US" dirty="0"/>
              <a:t>Is there a systematic bias in misassignments of non-coding element to gene? That’s what the </a:t>
            </a:r>
            <a:r>
              <a:rPr lang="en-US" dirty="0" err="1"/>
              <a:t>HiC</a:t>
            </a:r>
            <a:r>
              <a:rPr lang="en-US" dirty="0"/>
              <a:t> is hoping to answer</a:t>
            </a:r>
          </a:p>
          <a:p>
            <a:endParaRPr lang="en-US" dirty="0"/>
          </a:p>
          <a:p>
            <a:r>
              <a:rPr lang="en-US" dirty="0"/>
              <a:t>Using </a:t>
            </a:r>
            <a:r>
              <a:rPr lang="en-US" dirty="0" err="1"/>
              <a:t>HiCExplorer</a:t>
            </a:r>
            <a:r>
              <a:rPr lang="en-US" dirty="0"/>
              <a:t> to find topologically associating domains (TADs), verify this assignment</a:t>
            </a:r>
          </a:p>
          <a:p>
            <a:endParaRPr lang="en-US" dirty="0"/>
          </a:p>
          <a:p>
            <a:r>
              <a:rPr lang="en-US" dirty="0"/>
              <a:t>Further characterize the essentiality of these elements</a:t>
            </a:r>
          </a:p>
          <a:p>
            <a:pPr marL="0" indent="0">
              <a:buNone/>
            </a:pPr>
            <a:endParaRPr lang="en-US" dirty="0"/>
          </a:p>
        </p:txBody>
      </p:sp>
    </p:spTree>
    <p:extLst>
      <p:ext uri="{BB962C8B-B14F-4D97-AF65-F5344CB8AC3E}">
        <p14:creationId xmlns:p14="http://schemas.microsoft.com/office/powerpoint/2010/main" val="3323284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eams&#10;&#10;Description automatically generated">
            <a:extLst>
              <a:ext uri="{FF2B5EF4-FFF2-40B4-BE49-F238E27FC236}">
                <a16:creationId xmlns:a16="http://schemas.microsoft.com/office/drawing/2014/main" id="{DA3F6C97-25B2-9A0B-DFFA-B225344483B8}"/>
              </a:ext>
            </a:extLst>
          </p:cNvPr>
          <p:cNvPicPr>
            <a:picLocks noGrp="1" noChangeAspect="1"/>
          </p:cNvPicPr>
          <p:nvPr>
            <p:ph idx="1"/>
          </p:nvPr>
        </p:nvPicPr>
        <p:blipFill>
          <a:blip r:embed="rId2"/>
          <a:stretch>
            <a:fillRect/>
          </a:stretch>
        </p:blipFill>
        <p:spPr>
          <a:xfrm>
            <a:off x="1729555" y="953634"/>
            <a:ext cx="8732890" cy="4950732"/>
          </a:xfrm>
        </p:spPr>
      </p:pic>
    </p:spTree>
    <p:extLst>
      <p:ext uri="{BB962C8B-B14F-4D97-AF65-F5344CB8AC3E}">
        <p14:creationId xmlns:p14="http://schemas.microsoft.com/office/powerpoint/2010/main" val="4195901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A678-FCC5-C15B-ABC2-8CB1DC8E5C05}"/>
              </a:ext>
            </a:extLst>
          </p:cNvPr>
          <p:cNvSpPr>
            <a:spLocks noGrp="1"/>
          </p:cNvSpPr>
          <p:nvPr>
            <p:ph type="title"/>
          </p:nvPr>
        </p:nvSpPr>
        <p:spPr/>
        <p:txBody>
          <a:bodyPr/>
          <a:lstStyle/>
          <a:p>
            <a:r>
              <a:rPr lang="en-US" dirty="0" err="1"/>
              <a:t>HiC</a:t>
            </a:r>
            <a:r>
              <a:rPr lang="en-US" dirty="0"/>
              <a:t> Results – 1</a:t>
            </a:r>
            <a:r>
              <a:rPr lang="en-US" baseline="30000" dirty="0"/>
              <a:t>st</a:t>
            </a:r>
            <a:r>
              <a:rPr lang="en-US" dirty="0"/>
              <a:t> replicate</a:t>
            </a:r>
          </a:p>
        </p:txBody>
      </p:sp>
      <p:pic>
        <p:nvPicPr>
          <p:cNvPr id="5" name="Content Placeholder 4">
            <a:extLst>
              <a:ext uri="{FF2B5EF4-FFF2-40B4-BE49-F238E27FC236}">
                <a16:creationId xmlns:a16="http://schemas.microsoft.com/office/drawing/2014/main" id="{BF88FC6D-C1D5-5559-3F8D-BBDF68657578}"/>
              </a:ext>
            </a:extLst>
          </p:cNvPr>
          <p:cNvPicPr>
            <a:picLocks noGrp="1" noChangeAspect="1"/>
          </p:cNvPicPr>
          <p:nvPr>
            <p:ph idx="1"/>
          </p:nvPr>
        </p:nvPicPr>
        <p:blipFill>
          <a:blip r:embed="rId3"/>
          <a:stretch>
            <a:fillRect/>
          </a:stretch>
        </p:blipFill>
        <p:spPr>
          <a:xfrm>
            <a:off x="0" y="1994803"/>
            <a:ext cx="12193085" cy="3591261"/>
          </a:xfrm>
        </p:spPr>
      </p:pic>
    </p:spTree>
    <p:extLst>
      <p:ext uri="{BB962C8B-B14F-4D97-AF65-F5344CB8AC3E}">
        <p14:creationId xmlns:p14="http://schemas.microsoft.com/office/powerpoint/2010/main" val="2069359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C9B0-0B22-EE01-75B9-BA2471DFC466}"/>
              </a:ext>
            </a:extLst>
          </p:cNvPr>
          <p:cNvSpPr>
            <a:spLocks noGrp="1"/>
          </p:cNvSpPr>
          <p:nvPr>
            <p:ph type="title"/>
          </p:nvPr>
        </p:nvSpPr>
        <p:spPr/>
        <p:txBody>
          <a:bodyPr/>
          <a:lstStyle/>
          <a:p>
            <a:r>
              <a:rPr lang="en-US" dirty="0"/>
              <a:t>Hi-C Results – all 3 replicates</a:t>
            </a:r>
          </a:p>
        </p:txBody>
      </p:sp>
      <p:pic>
        <p:nvPicPr>
          <p:cNvPr id="7" name="Content Placeholder 6">
            <a:extLst>
              <a:ext uri="{FF2B5EF4-FFF2-40B4-BE49-F238E27FC236}">
                <a16:creationId xmlns:a16="http://schemas.microsoft.com/office/drawing/2014/main" id="{83DBBE3D-D695-4AF5-3216-839D37D11A4B}"/>
              </a:ext>
            </a:extLst>
          </p:cNvPr>
          <p:cNvPicPr>
            <a:picLocks noGrp="1" noChangeAspect="1"/>
          </p:cNvPicPr>
          <p:nvPr>
            <p:ph idx="1"/>
          </p:nvPr>
        </p:nvPicPr>
        <p:blipFill>
          <a:blip r:embed="rId3"/>
          <a:stretch>
            <a:fillRect/>
          </a:stretch>
        </p:blipFill>
        <p:spPr>
          <a:xfrm>
            <a:off x="1506747" y="1257006"/>
            <a:ext cx="9178506" cy="5600994"/>
          </a:xfrm>
        </p:spPr>
      </p:pic>
    </p:spTree>
    <p:extLst>
      <p:ext uri="{BB962C8B-B14F-4D97-AF65-F5344CB8AC3E}">
        <p14:creationId xmlns:p14="http://schemas.microsoft.com/office/powerpoint/2010/main" val="2947144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F9CFC-0AA9-BB22-BA66-3733B1ECC0E0}"/>
              </a:ext>
            </a:extLst>
          </p:cNvPr>
          <p:cNvSpPr>
            <a:spLocks noGrp="1"/>
          </p:cNvSpPr>
          <p:nvPr>
            <p:ph type="title"/>
          </p:nvPr>
        </p:nvSpPr>
        <p:spPr>
          <a:xfrm>
            <a:off x="838200" y="365125"/>
            <a:ext cx="10515600" cy="808067"/>
          </a:xfrm>
        </p:spPr>
        <p:txBody>
          <a:bodyPr>
            <a:normAutofit fontScale="90000"/>
          </a:bodyPr>
          <a:lstStyle/>
          <a:p>
            <a:r>
              <a:rPr lang="en-US" dirty="0"/>
              <a:t>Hi-C results – all 3 replicates, threshold adjusted</a:t>
            </a:r>
          </a:p>
        </p:txBody>
      </p:sp>
      <p:pic>
        <p:nvPicPr>
          <p:cNvPr id="5" name="Content Placeholder 4">
            <a:extLst>
              <a:ext uri="{FF2B5EF4-FFF2-40B4-BE49-F238E27FC236}">
                <a16:creationId xmlns:a16="http://schemas.microsoft.com/office/drawing/2014/main" id="{7917BB97-EAC7-108D-E507-E2C27A0DB700}"/>
              </a:ext>
            </a:extLst>
          </p:cNvPr>
          <p:cNvPicPr>
            <a:picLocks noGrp="1" noChangeAspect="1"/>
          </p:cNvPicPr>
          <p:nvPr>
            <p:ph idx="1"/>
          </p:nvPr>
        </p:nvPicPr>
        <p:blipFill>
          <a:blip r:embed="rId2"/>
          <a:stretch>
            <a:fillRect/>
          </a:stretch>
        </p:blipFill>
        <p:spPr>
          <a:xfrm>
            <a:off x="3561730" y="1105609"/>
            <a:ext cx="5068540" cy="5752391"/>
          </a:xfrm>
        </p:spPr>
      </p:pic>
    </p:spTree>
    <p:extLst>
      <p:ext uri="{BB962C8B-B14F-4D97-AF65-F5344CB8AC3E}">
        <p14:creationId xmlns:p14="http://schemas.microsoft.com/office/powerpoint/2010/main" val="3261026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9D85-0EAE-FFC5-6B26-AF3D06218167}"/>
              </a:ext>
            </a:extLst>
          </p:cNvPr>
          <p:cNvSpPr>
            <a:spLocks noGrp="1"/>
          </p:cNvSpPr>
          <p:nvPr>
            <p:ph type="title"/>
          </p:nvPr>
        </p:nvSpPr>
        <p:spPr/>
        <p:txBody>
          <a:bodyPr/>
          <a:lstStyle/>
          <a:p>
            <a:pPr algn="ctr"/>
            <a:r>
              <a:rPr lang="en-US" dirty="0"/>
              <a:t>Going a step further with Machine Learning Harnesses</a:t>
            </a:r>
          </a:p>
        </p:txBody>
      </p:sp>
      <p:sp>
        <p:nvSpPr>
          <p:cNvPr id="3" name="Content Placeholder 2">
            <a:extLst>
              <a:ext uri="{FF2B5EF4-FFF2-40B4-BE49-F238E27FC236}">
                <a16:creationId xmlns:a16="http://schemas.microsoft.com/office/drawing/2014/main" id="{FEDBBB88-E595-9459-E3E4-14E93BFB83E7}"/>
              </a:ext>
            </a:extLst>
          </p:cNvPr>
          <p:cNvSpPr>
            <a:spLocks noGrp="1"/>
          </p:cNvSpPr>
          <p:nvPr>
            <p:ph idx="1"/>
          </p:nvPr>
        </p:nvSpPr>
        <p:spPr/>
        <p:txBody>
          <a:bodyPr/>
          <a:lstStyle/>
          <a:p>
            <a:r>
              <a:rPr lang="en-US" dirty="0"/>
              <a:t>Compare performances of ML techniques between top and bottom quartile of DNase-seq peak size using the same metrics between different ML techniques</a:t>
            </a:r>
          </a:p>
          <a:p>
            <a:pPr lvl="1"/>
            <a:r>
              <a:rPr lang="en-US" dirty="0"/>
              <a:t>Mean Absolute Error (MAE)</a:t>
            </a:r>
          </a:p>
          <a:p>
            <a:pPr lvl="1"/>
            <a:r>
              <a:rPr lang="en-US" dirty="0"/>
              <a:t>Mean Squared Error (RMSE)</a:t>
            </a:r>
          </a:p>
          <a:p>
            <a:pPr lvl="1"/>
            <a:endParaRPr lang="en-US" dirty="0"/>
          </a:p>
          <a:p>
            <a:r>
              <a:rPr lang="en-US" dirty="0"/>
              <a:t>Compare performances of ML techniques using original DHSs and removing DHSs that aren’t contacting any core promoter</a:t>
            </a:r>
          </a:p>
          <a:p>
            <a:pPr lvl="1"/>
            <a:endParaRPr lang="en-US" dirty="0"/>
          </a:p>
          <a:p>
            <a:r>
              <a:rPr lang="en-US" dirty="0"/>
              <a:t>Two models for each of the two types of response vectors</a:t>
            </a:r>
          </a:p>
          <a:p>
            <a:endParaRPr lang="en-US" dirty="0"/>
          </a:p>
          <a:p>
            <a:endParaRPr lang="en-US" dirty="0"/>
          </a:p>
          <a:p>
            <a:endParaRPr lang="en-US" dirty="0"/>
          </a:p>
        </p:txBody>
      </p:sp>
    </p:spTree>
    <p:extLst>
      <p:ext uri="{BB962C8B-B14F-4D97-AF65-F5344CB8AC3E}">
        <p14:creationId xmlns:p14="http://schemas.microsoft.com/office/powerpoint/2010/main" val="1335847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E13C-9133-BBA2-4A88-2C21219F4527}"/>
              </a:ext>
            </a:extLst>
          </p:cNvPr>
          <p:cNvSpPr>
            <a:spLocks noGrp="1"/>
          </p:cNvSpPr>
          <p:nvPr>
            <p:ph type="title"/>
          </p:nvPr>
        </p:nvSpPr>
        <p:spPr/>
        <p:txBody>
          <a:bodyPr/>
          <a:lstStyle/>
          <a:p>
            <a:r>
              <a:rPr lang="en-US" dirty="0"/>
              <a:t>Comparing ML performance for quartiles of DNase-seq score using Harnesses</a:t>
            </a:r>
          </a:p>
        </p:txBody>
      </p:sp>
      <p:sp>
        <p:nvSpPr>
          <p:cNvPr id="3" name="Content Placeholder 2">
            <a:extLst>
              <a:ext uri="{FF2B5EF4-FFF2-40B4-BE49-F238E27FC236}">
                <a16:creationId xmlns:a16="http://schemas.microsoft.com/office/drawing/2014/main" id="{F8A764C8-774E-A78D-3E0C-EA2959158DE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graphicFrame>
        <p:nvGraphicFramePr>
          <p:cNvPr id="6" name="Table 7">
            <a:extLst>
              <a:ext uri="{FF2B5EF4-FFF2-40B4-BE49-F238E27FC236}">
                <a16:creationId xmlns:a16="http://schemas.microsoft.com/office/drawing/2014/main" id="{915DAAB6-1A37-9943-7061-6DFF0A99793E}"/>
              </a:ext>
            </a:extLst>
          </p:cNvPr>
          <p:cNvGraphicFramePr>
            <a:graphicFrameLocks noGrp="1"/>
          </p:cNvGraphicFramePr>
          <p:nvPr>
            <p:extLst>
              <p:ext uri="{D42A27DB-BD31-4B8C-83A1-F6EECF244321}">
                <p14:modId xmlns:p14="http://schemas.microsoft.com/office/powerpoint/2010/main" val="80398755"/>
              </p:ext>
            </p:extLst>
          </p:nvPr>
        </p:nvGraphicFramePr>
        <p:xfrm>
          <a:off x="2032000" y="2197894"/>
          <a:ext cx="8127999" cy="3606800"/>
        </p:xfrm>
        <a:graphic>
          <a:graphicData uri="http://schemas.openxmlformats.org/drawingml/2006/table">
            <a:tbl>
              <a:tblPr firstRow="1" bandRow="1">
                <a:tableStyleId>{5C22544A-7EE6-4342-B048-85BDC9FD1C3A}</a:tableStyleId>
              </a:tblPr>
              <a:tblGrid>
                <a:gridCol w="990169">
                  <a:extLst>
                    <a:ext uri="{9D8B030D-6E8A-4147-A177-3AD203B41FA5}">
                      <a16:colId xmlns:a16="http://schemas.microsoft.com/office/drawing/2014/main" val="57820237"/>
                    </a:ext>
                  </a:extLst>
                </a:gridCol>
                <a:gridCol w="2716219">
                  <a:extLst>
                    <a:ext uri="{9D8B030D-6E8A-4147-A177-3AD203B41FA5}">
                      <a16:colId xmlns:a16="http://schemas.microsoft.com/office/drawing/2014/main" val="2326507407"/>
                    </a:ext>
                  </a:extLst>
                </a:gridCol>
                <a:gridCol w="1437327">
                  <a:extLst>
                    <a:ext uri="{9D8B030D-6E8A-4147-A177-3AD203B41FA5}">
                      <a16:colId xmlns:a16="http://schemas.microsoft.com/office/drawing/2014/main" val="2783277253"/>
                    </a:ext>
                  </a:extLst>
                </a:gridCol>
                <a:gridCol w="2984284">
                  <a:extLst>
                    <a:ext uri="{9D8B030D-6E8A-4147-A177-3AD203B41FA5}">
                      <a16:colId xmlns:a16="http://schemas.microsoft.com/office/drawing/2014/main" val="1736298413"/>
                    </a:ext>
                  </a:extLst>
                </a:gridCol>
              </a:tblGrid>
              <a:tr h="370840">
                <a:tc>
                  <a:txBody>
                    <a:bodyPr/>
                    <a:lstStyle/>
                    <a:p>
                      <a:r>
                        <a:rPr lang="en-US" dirty="0"/>
                        <a:t>Quartile</a:t>
                      </a:r>
                    </a:p>
                  </a:txBody>
                  <a:tcPr/>
                </a:tc>
                <a:tc>
                  <a:txBody>
                    <a:bodyPr/>
                    <a:lstStyle/>
                    <a:p>
                      <a:r>
                        <a:rPr lang="en-US" dirty="0"/>
                        <a:t>Machine Learning Technique</a:t>
                      </a:r>
                    </a:p>
                  </a:txBody>
                  <a:tcPr/>
                </a:tc>
                <a:tc>
                  <a:txBody>
                    <a:bodyPr/>
                    <a:lstStyle/>
                    <a:p>
                      <a:r>
                        <a:rPr lang="en-US" dirty="0"/>
                        <a:t>Error Metric</a:t>
                      </a:r>
                    </a:p>
                  </a:txBody>
                  <a:tcPr/>
                </a:tc>
                <a:tc>
                  <a:txBody>
                    <a:bodyPr/>
                    <a:lstStyle/>
                    <a:p>
                      <a:r>
                        <a:rPr lang="en-US" dirty="0"/>
                        <a:t>CERES score as response</a:t>
                      </a:r>
                    </a:p>
                  </a:txBody>
                  <a:tcPr/>
                </a:tc>
                <a:extLst>
                  <a:ext uri="{0D108BD9-81ED-4DB2-BD59-A6C34878D82A}">
                    <a16:rowId xmlns:a16="http://schemas.microsoft.com/office/drawing/2014/main" val="789011274"/>
                  </a:ext>
                </a:extLst>
              </a:tr>
              <a:tr h="370840">
                <a:tc>
                  <a:txBody>
                    <a:bodyPr/>
                    <a:lstStyle/>
                    <a:p>
                      <a:r>
                        <a:rPr lang="en-US" dirty="0"/>
                        <a:t>Upper</a:t>
                      </a:r>
                    </a:p>
                  </a:txBody>
                  <a:tcPr/>
                </a:tc>
                <a:tc>
                  <a:txBody>
                    <a:bodyPr/>
                    <a:lstStyle/>
                    <a:p>
                      <a:r>
                        <a:rPr lang="en-US" dirty="0"/>
                        <a:t>Linear Model </a:t>
                      </a:r>
                    </a:p>
                  </a:txBody>
                  <a:tcPr/>
                </a:tc>
                <a:tc>
                  <a:txBody>
                    <a:bodyPr/>
                    <a:lstStyle/>
                    <a:p>
                      <a:r>
                        <a:rPr lang="en-US" dirty="0"/>
                        <a:t>MAE</a:t>
                      </a:r>
                    </a:p>
                  </a:txBody>
                  <a:tcPr/>
                </a:tc>
                <a:tc>
                  <a:txBody>
                    <a:bodyPr/>
                    <a:lstStyle/>
                    <a:p>
                      <a:r>
                        <a:rPr lang="en-US" dirty="0"/>
                        <a:t>1.61</a:t>
                      </a:r>
                    </a:p>
                  </a:txBody>
                  <a:tcPr/>
                </a:tc>
                <a:extLst>
                  <a:ext uri="{0D108BD9-81ED-4DB2-BD59-A6C34878D82A}">
                    <a16:rowId xmlns:a16="http://schemas.microsoft.com/office/drawing/2014/main" val="3160868019"/>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2.87</a:t>
                      </a:r>
                    </a:p>
                  </a:txBody>
                  <a:tcPr/>
                </a:tc>
                <a:extLst>
                  <a:ext uri="{0D108BD9-81ED-4DB2-BD59-A6C34878D82A}">
                    <a16:rowId xmlns:a16="http://schemas.microsoft.com/office/drawing/2014/main" val="526171775"/>
                  </a:ext>
                </a:extLst>
              </a:tr>
              <a:tr h="370840">
                <a:tc>
                  <a:txBody>
                    <a:bodyPr/>
                    <a:lstStyle/>
                    <a:p>
                      <a:endParaRPr lang="en-US"/>
                    </a:p>
                  </a:txBody>
                  <a:tcPr/>
                </a:tc>
                <a:tc>
                  <a:txBody>
                    <a:bodyPr/>
                    <a:lstStyle/>
                    <a:p>
                      <a:r>
                        <a:rPr lang="en-US" dirty="0"/>
                        <a:t>Gradient Boosted Machine</a:t>
                      </a:r>
                    </a:p>
                  </a:txBody>
                  <a:tcPr/>
                </a:tc>
                <a:tc>
                  <a:txBody>
                    <a:bodyPr/>
                    <a:lstStyle/>
                    <a:p>
                      <a:r>
                        <a:rPr lang="en-US" dirty="0"/>
                        <a:t>MAE</a:t>
                      </a:r>
                    </a:p>
                  </a:txBody>
                  <a:tcPr/>
                </a:tc>
                <a:tc>
                  <a:txBody>
                    <a:bodyPr/>
                    <a:lstStyle/>
                    <a:p>
                      <a:r>
                        <a:rPr lang="en-US" dirty="0"/>
                        <a:t>1.60</a:t>
                      </a:r>
                    </a:p>
                  </a:txBody>
                  <a:tcPr/>
                </a:tc>
                <a:extLst>
                  <a:ext uri="{0D108BD9-81ED-4DB2-BD59-A6C34878D82A}">
                    <a16:rowId xmlns:a16="http://schemas.microsoft.com/office/drawing/2014/main" val="2495043855"/>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RMSE</a:t>
                      </a:r>
                    </a:p>
                  </a:txBody>
                  <a:tcPr>
                    <a:lnB w="12700" cap="flat" cmpd="sng" algn="ctr">
                      <a:solidFill>
                        <a:schemeClr val="tx1"/>
                      </a:solidFill>
                      <a:prstDash val="solid"/>
                      <a:round/>
                      <a:headEnd type="none" w="med" len="med"/>
                      <a:tailEnd type="none" w="med" len="med"/>
                    </a:lnB>
                  </a:tcPr>
                </a:tc>
                <a:tc>
                  <a:txBody>
                    <a:bodyPr/>
                    <a:lstStyle/>
                    <a:p>
                      <a:r>
                        <a:rPr lang="en-US" dirty="0"/>
                        <a:t>2.86</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245010"/>
                  </a:ext>
                </a:extLst>
              </a:tr>
              <a:tr h="370840">
                <a:tc>
                  <a:txBody>
                    <a:bodyPr/>
                    <a:lstStyle/>
                    <a:p>
                      <a:r>
                        <a:rPr lang="en-US" dirty="0"/>
                        <a:t>Lower</a:t>
                      </a:r>
                    </a:p>
                  </a:txBody>
                  <a:tcPr>
                    <a:lnT w="12700" cap="flat" cmpd="sng" algn="ctr">
                      <a:solidFill>
                        <a:schemeClr val="tx1"/>
                      </a:solidFill>
                      <a:prstDash val="solid"/>
                      <a:round/>
                      <a:headEnd type="none" w="med" len="med"/>
                      <a:tailEnd type="none" w="med" len="med"/>
                    </a:lnT>
                  </a:tcPr>
                </a:tc>
                <a:tc>
                  <a:txBody>
                    <a:bodyPr/>
                    <a:lstStyle/>
                    <a:p>
                      <a:r>
                        <a:rPr lang="en-US" dirty="0"/>
                        <a:t>Linear Model </a:t>
                      </a:r>
                    </a:p>
                  </a:txBody>
                  <a:tcPr>
                    <a:lnT w="12700" cap="flat" cmpd="sng" algn="ctr">
                      <a:solidFill>
                        <a:schemeClr val="tx1"/>
                      </a:solidFill>
                      <a:prstDash val="solid"/>
                      <a:round/>
                      <a:headEnd type="none" w="med" len="med"/>
                      <a:tailEnd type="none" w="med" len="med"/>
                    </a:lnT>
                  </a:tcPr>
                </a:tc>
                <a:tc>
                  <a:txBody>
                    <a:bodyPr/>
                    <a:lstStyle/>
                    <a:p>
                      <a:r>
                        <a:rPr lang="en-US" dirty="0"/>
                        <a:t>MAE</a:t>
                      </a:r>
                    </a:p>
                  </a:txBody>
                  <a:tcPr>
                    <a:lnT w="12700" cap="flat" cmpd="sng" algn="ctr">
                      <a:solidFill>
                        <a:schemeClr val="tx1"/>
                      </a:solidFill>
                      <a:prstDash val="solid"/>
                      <a:round/>
                      <a:headEnd type="none" w="med" len="med"/>
                      <a:tailEnd type="none" w="med" len="med"/>
                    </a:lnT>
                  </a:tcPr>
                </a:tc>
                <a:tc>
                  <a:txBody>
                    <a:bodyPr/>
                    <a:lstStyle/>
                    <a:p>
                      <a:r>
                        <a:rPr lang="en-US" dirty="0"/>
                        <a:t>1.16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8907741"/>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1.49</a:t>
                      </a:r>
                    </a:p>
                  </a:txBody>
                  <a:tcPr/>
                </a:tc>
                <a:extLst>
                  <a:ext uri="{0D108BD9-81ED-4DB2-BD59-A6C34878D82A}">
                    <a16:rowId xmlns:a16="http://schemas.microsoft.com/office/drawing/2014/main" val="2508872247"/>
                  </a:ext>
                </a:extLst>
              </a:tr>
              <a:tr h="370840">
                <a:tc>
                  <a:txBody>
                    <a:bodyPr/>
                    <a:lstStyle/>
                    <a:p>
                      <a:endParaRPr lang="en-US" dirty="0"/>
                    </a:p>
                  </a:txBody>
                  <a:tcPr/>
                </a:tc>
                <a:tc>
                  <a:txBody>
                    <a:bodyPr/>
                    <a:lstStyle/>
                    <a:p>
                      <a:r>
                        <a:rPr lang="en-US" dirty="0"/>
                        <a:t>Gradient Boosted Machine</a:t>
                      </a:r>
                    </a:p>
                  </a:txBody>
                  <a:tcPr/>
                </a:tc>
                <a:tc>
                  <a:txBody>
                    <a:bodyPr/>
                    <a:lstStyle/>
                    <a:p>
                      <a:r>
                        <a:rPr lang="en-US" dirty="0"/>
                        <a:t>MAE</a:t>
                      </a:r>
                    </a:p>
                  </a:txBody>
                  <a:tcPr/>
                </a:tc>
                <a:tc>
                  <a:txBody>
                    <a:bodyPr/>
                    <a:lstStyle/>
                    <a:p>
                      <a:r>
                        <a:rPr lang="en-US" dirty="0"/>
                        <a:t>1.16</a:t>
                      </a:r>
                    </a:p>
                  </a:txBody>
                  <a:tcPr/>
                </a:tc>
                <a:extLst>
                  <a:ext uri="{0D108BD9-81ED-4DB2-BD59-A6C34878D82A}">
                    <a16:rowId xmlns:a16="http://schemas.microsoft.com/office/drawing/2014/main" val="4033429473"/>
                  </a:ext>
                </a:extLst>
              </a:tr>
              <a:tr h="370840">
                <a:tc>
                  <a:txBody>
                    <a:bodyPr/>
                    <a:lstStyle/>
                    <a:p>
                      <a:endParaRPr lang="en-US" dirty="0"/>
                    </a:p>
                  </a:txBody>
                  <a:tcPr/>
                </a:tc>
                <a:tc>
                  <a:txBody>
                    <a:bodyPr/>
                    <a:lstStyle/>
                    <a:p>
                      <a:endParaRPr lang="en-US" dirty="0"/>
                    </a:p>
                  </a:txBody>
                  <a:tcPr/>
                </a:tc>
                <a:tc>
                  <a:txBody>
                    <a:bodyPr/>
                    <a:lstStyle/>
                    <a:p>
                      <a:r>
                        <a:rPr lang="en-US" dirty="0"/>
                        <a:t>RMSE</a:t>
                      </a:r>
                    </a:p>
                  </a:txBody>
                  <a:tcPr/>
                </a:tc>
                <a:tc>
                  <a:txBody>
                    <a:bodyPr/>
                    <a:lstStyle/>
                    <a:p>
                      <a:r>
                        <a:rPr lang="en-US" dirty="0"/>
                        <a:t>1.49</a:t>
                      </a:r>
                    </a:p>
                  </a:txBody>
                  <a:tcPr/>
                </a:tc>
                <a:extLst>
                  <a:ext uri="{0D108BD9-81ED-4DB2-BD59-A6C34878D82A}">
                    <a16:rowId xmlns:a16="http://schemas.microsoft.com/office/drawing/2014/main" val="3486893683"/>
                  </a:ext>
                </a:extLst>
              </a:tr>
            </a:tbl>
          </a:graphicData>
        </a:graphic>
      </p:graphicFrame>
    </p:spTree>
    <p:extLst>
      <p:ext uri="{BB962C8B-B14F-4D97-AF65-F5344CB8AC3E}">
        <p14:creationId xmlns:p14="http://schemas.microsoft.com/office/powerpoint/2010/main" val="3440745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E13C-9133-BBA2-4A88-2C21219F4527}"/>
              </a:ext>
            </a:extLst>
          </p:cNvPr>
          <p:cNvSpPr>
            <a:spLocks noGrp="1"/>
          </p:cNvSpPr>
          <p:nvPr>
            <p:ph type="title"/>
          </p:nvPr>
        </p:nvSpPr>
        <p:spPr/>
        <p:txBody>
          <a:bodyPr/>
          <a:lstStyle/>
          <a:p>
            <a:r>
              <a:rPr lang="en-US" dirty="0"/>
              <a:t>Comparing ML performance for quartiles of DNase-seq score using Harnesses</a:t>
            </a:r>
          </a:p>
        </p:txBody>
      </p:sp>
      <p:sp>
        <p:nvSpPr>
          <p:cNvPr id="3" name="Content Placeholder 2">
            <a:extLst>
              <a:ext uri="{FF2B5EF4-FFF2-40B4-BE49-F238E27FC236}">
                <a16:creationId xmlns:a16="http://schemas.microsoft.com/office/drawing/2014/main" id="{F8A764C8-774E-A78D-3E0C-EA2959158DE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graphicFrame>
        <p:nvGraphicFramePr>
          <p:cNvPr id="6" name="Table 7">
            <a:extLst>
              <a:ext uri="{FF2B5EF4-FFF2-40B4-BE49-F238E27FC236}">
                <a16:creationId xmlns:a16="http://schemas.microsoft.com/office/drawing/2014/main" id="{915DAAB6-1A37-9943-7061-6DFF0A99793E}"/>
              </a:ext>
            </a:extLst>
          </p:cNvPr>
          <p:cNvGraphicFramePr>
            <a:graphicFrameLocks noGrp="1"/>
          </p:cNvGraphicFramePr>
          <p:nvPr>
            <p:extLst>
              <p:ext uri="{D42A27DB-BD31-4B8C-83A1-F6EECF244321}">
                <p14:modId xmlns:p14="http://schemas.microsoft.com/office/powerpoint/2010/main" val="1903696700"/>
              </p:ext>
            </p:extLst>
          </p:nvPr>
        </p:nvGraphicFramePr>
        <p:xfrm>
          <a:off x="2032000" y="2393483"/>
          <a:ext cx="8127999" cy="3606800"/>
        </p:xfrm>
        <a:graphic>
          <a:graphicData uri="http://schemas.openxmlformats.org/drawingml/2006/table">
            <a:tbl>
              <a:tblPr firstRow="1" bandRow="1">
                <a:tableStyleId>{5C22544A-7EE6-4342-B048-85BDC9FD1C3A}</a:tableStyleId>
              </a:tblPr>
              <a:tblGrid>
                <a:gridCol w="990169">
                  <a:extLst>
                    <a:ext uri="{9D8B030D-6E8A-4147-A177-3AD203B41FA5}">
                      <a16:colId xmlns:a16="http://schemas.microsoft.com/office/drawing/2014/main" val="57820237"/>
                    </a:ext>
                  </a:extLst>
                </a:gridCol>
                <a:gridCol w="2716219">
                  <a:extLst>
                    <a:ext uri="{9D8B030D-6E8A-4147-A177-3AD203B41FA5}">
                      <a16:colId xmlns:a16="http://schemas.microsoft.com/office/drawing/2014/main" val="2326507407"/>
                    </a:ext>
                  </a:extLst>
                </a:gridCol>
                <a:gridCol w="2129712">
                  <a:extLst>
                    <a:ext uri="{9D8B030D-6E8A-4147-A177-3AD203B41FA5}">
                      <a16:colId xmlns:a16="http://schemas.microsoft.com/office/drawing/2014/main" val="2783277253"/>
                    </a:ext>
                  </a:extLst>
                </a:gridCol>
                <a:gridCol w="2291899">
                  <a:extLst>
                    <a:ext uri="{9D8B030D-6E8A-4147-A177-3AD203B41FA5}">
                      <a16:colId xmlns:a16="http://schemas.microsoft.com/office/drawing/2014/main" val="1736298413"/>
                    </a:ext>
                  </a:extLst>
                </a:gridCol>
              </a:tblGrid>
              <a:tr h="370840">
                <a:tc>
                  <a:txBody>
                    <a:bodyPr/>
                    <a:lstStyle/>
                    <a:p>
                      <a:r>
                        <a:rPr lang="en-US" dirty="0"/>
                        <a:t>Quartile</a:t>
                      </a:r>
                    </a:p>
                  </a:txBody>
                  <a:tcPr/>
                </a:tc>
                <a:tc>
                  <a:txBody>
                    <a:bodyPr/>
                    <a:lstStyle/>
                    <a:p>
                      <a:r>
                        <a:rPr lang="en-US" dirty="0"/>
                        <a:t>Machine Learning Technique</a:t>
                      </a:r>
                    </a:p>
                  </a:txBody>
                  <a:tcPr/>
                </a:tc>
                <a:tc>
                  <a:txBody>
                    <a:bodyPr/>
                    <a:lstStyle/>
                    <a:p>
                      <a:r>
                        <a:rPr lang="en-US" dirty="0"/>
                        <a:t>Error Metric</a:t>
                      </a:r>
                    </a:p>
                  </a:txBody>
                  <a:tcPr/>
                </a:tc>
                <a:tc>
                  <a:txBody>
                    <a:bodyPr/>
                    <a:lstStyle/>
                    <a:p>
                      <a:r>
                        <a:rPr lang="en-US" dirty="0"/>
                        <a:t>Significant DHS as response</a:t>
                      </a:r>
                    </a:p>
                  </a:txBody>
                  <a:tcPr/>
                </a:tc>
                <a:extLst>
                  <a:ext uri="{0D108BD9-81ED-4DB2-BD59-A6C34878D82A}">
                    <a16:rowId xmlns:a16="http://schemas.microsoft.com/office/drawing/2014/main" val="789011274"/>
                  </a:ext>
                </a:extLst>
              </a:tr>
              <a:tr h="370840">
                <a:tc>
                  <a:txBody>
                    <a:bodyPr/>
                    <a:lstStyle/>
                    <a:p>
                      <a:r>
                        <a:rPr lang="en-US" dirty="0"/>
                        <a:t>Upper</a:t>
                      </a:r>
                    </a:p>
                  </a:txBody>
                  <a:tcPr/>
                </a:tc>
                <a:tc>
                  <a:txBody>
                    <a:bodyPr/>
                    <a:lstStyle/>
                    <a:p>
                      <a:r>
                        <a:rPr lang="en-US" dirty="0"/>
                        <a:t>Logistic Regression</a:t>
                      </a:r>
                    </a:p>
                  </a:txBody>
                  <a:tcPr/>
                </a:tc>
                <a:tc>
                  <a:txBody>
                    <a:bodyPr/>
                    <a:lstStyle/>
                    <a:p>
                      <a:r>
                        <a:rPr lang="en-US" dirty="0"/>
                        <a:t>MAE</a:t>
                      </a:r>
                    </a:p>
                  </a:txBody>
                  <a:tcPr/>
                </a:tc>
                <a:tc>
                  <a:txBody>
                    <a:bodyPr/>
                    <a:lstStyle/>
                    <a:p>
                      <a:r>
                        <a:rPr lang="en-US" dirty="0"/>
                        <a:t>0.06</a:t>
                      </a:r>
                    </a:p>
                  </a:txBody>
                  <a:tcPr/>
                </a:tc>
                <a:extLst>
                  <a:ext uri="{0D108BD9-81ED-4DB2-BD59-A6C34878D82A}">
                    <a16:rowId xmlns:a16="http://schemas.microsoft.com/office/drawing/2014/main" val="3160868019"/>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0.24</a:t>
                      </a:r>
                    </a:p>
                  </a:txBody>
                  <a:tcPr/>
                </a:tc>
                <a:extLst>
                  <a:ext uri="{0D108BD9-81ED-4DB2-BD59-A6C34878D82A}">
                    <a16:rowId xmlns:a16="http://schemas.microsoft.com/office/drawing/2014/main" val="526171775"/>
                  </a:ext>
                </a:extLst>
              </a:tr>
              <a:tr h="370840">
                <a:tc>
                  <a:txBody>
                    <a:bodyPr/>
                    <a:lstStyle/>
                    <a:p>
                      <a:endParaRPr lang="en-US"/>
                    </a:p>
                  </a:txBody>
                  <a:tcPr/>
                </a:tc>
                <a:tc>
                  <a:txBody>
                    <a:bodyPr/>
                    <a:lstStyle/>
                    <a:p>
                      <a:r>
                        <a:rPr lang="en-US" dirty="0"/>
                        <a:t>Support Vector Machine</a:t>
                      </a:r>
                    </a:p>
                  </a:txBody>
                  <a:tcPr/>
                </a:tc>
                <a:tc>
                  <a:txBody>
                    <a:bodyPr/>
                    <a:lstStyle/>
                    <a:p>
                      <a:r>
                        <a:rPr lang="en-US" dirty="0"/>
                        <a:t>MAE</a:t>
                      </a:r>
                    </a:p>
                  </a:txBody>
                  <a:tcPr/>
                </a:tc>
                <a:tc>
                  <a:txBody>
                    <a:bodyPr/>
                    <a:lstStyle/>
                    <a:p>
                      <a:r>
                        <a:rPr lang="en-US" dirty="0"/>
                        <a:t>0.06</a:t>
                      </a:r>
                    </a:p>
                  </a:txBody>
                  <a:tcPr/>
                </a:tc>
                <a:extLst>
                  <a:ext uri="{0D108BD9-81ED-4DB2-BD59-A6C34878D82A}">
                    <a16:rowId xmlns:a16="http://schemas.microsoft.com/office/drawing/2014/main" val="2495043855"/>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RMSE</a:t>
                      </a:r>
                    </a:p>
                  </a:txBody>
                  <a:tcPr>
                    <a:lnB w="12700" cap="flat" cmpd="sng" algn="ctr">
                      <a:solidFill>
                        <a:schemeClr val="tx1"/>
                      </a:solidFill>
                      <a:prstDash val="solid"/>
                      <a:round/>
                      <a:headEnd type="none" w="med" len="med"/>
                      <a:tailEnd type="none" w="med" len="med"/>
                    </a:lnB>
                  </a:tcPr>
                </a:tc>
                <a:tc>
                  <a:txBody>
                    <a:bodyPr/>
                    <a:lstStyle/>
                    <a:p>
                      <a:r>
                        <a:rPr lang="en-US" dirty="0"/>
                        <a:t>0.24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245010"/>
                  </a:ext>
                </a:extLst>
              </a:tr>
              <a:tr h="370840">
                <a:tc>
                  <a:txBody>
                    <a:bodyPr/>
                    <a:lstStyle/>
                    <a:p>
                      <a:r>
                        <a:rPr lang="en-US" dirty="0"/>
                        <a:t>Lower</a:t>
                      </a:r>
                    </a:p>
                  </a:txBody>
                  <a:tcPr>
                    <a:lnT w="12700" cap="flat" cmpd="sng" algn="ctr">
                      <a:solidFill>
                        <a:schemeClr val="tx1"/>
                      </a:solidFill>
                      <a:prstDash val="solid"/>
                      <a:round/>
                      <a:headEnd type="none" w="med" len="med"/>
                      <a:tailEnd type="none" w="med" len="med"/>
                    </a:lnT>
                  </a:tcPr>
                </a:tc>
                <a:tc>
                  <a:txBody>
                    <a:bodyPr/>
                    <a:lstStyle/>
                    <a:p>
                      <a:r>
                        <a:rPr lang="en-US" dirty="0"/>
                        <a:t>Logistic Regression</a:t>
                      </a:r>
                    </a:p>
                  </a:txBody>
                  <a:tcPr>
                    <a:lnT w="12700" cap="flat" cmpd="sng" algn="ctr">
                      <a:solidFill>
                        <a:schemeClr val="tx1"/>
                      </a:solidFill>
                      <a:prstDash val="solid"/>
                      <a:round/>
                      <a:headEnd type="none" w="med" len="med"/>
                      <a:tailEnd type="none" w="med" len="med"/>
                    </a:lnT>
                  </a:tcPr>
                </a:tc>
                <a:tc>
                  <a:txBody>
                    <a:bodyPr/>
                    <a:lstStyle/>
                    <a:p>
                      <a:r>
                        <a:rPr lang="en-US" dirty="0"/>
                        <a:t>MAE</a:t>
                      </a:r>
                    </a:p>
                  </a:txBody>
                  <a:tcPr>
                    <a:lnT w="12700" cap="flat" cmpd="sng" algn="ctr">
                      <a:solidFill>
                        <a:schemeClr val="tx1"/>
                      </a:solidFill>
                      <a:prstDash val="solid"/>
                      <a:round/>
                      <a:headEnd type="none" w="med" len="med"/>
                      <a:tailEnd type="none" w="med" len="med"/>
                    </a:lnT>
                  </a:tcPr>
                </a:tc>
                <a:tc>
                  <a:txBody>
                    <a:bodyPr/>
                    <a:lstStyle/>
                    <a:p>
                      <a:r>
                        <a:rPr lang="en-US" dirty="0"/>
                        <a:t>0.02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8907741"/>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0.12</a:t>
                      </a:r>
                    </a:p>
                  </a:txBody>
                  <a:tcPr/>
                </a:tc>
                <a:extLst>
                  <a:ext uri="{0D108BD9-81ED-4DB2-BD59-A6C34878D82A}">
                    <a16:rowId xmlns:a16="http://schemas.microsoft.com/office/drawing/2014/main" val="2508872247"/>
                  </a:ext>
                </a:extLst>
              </a:tr>
              <a:tr h="370840">
                <a:tc>
                  <a:txBody>
                    <a:bodyPr/>
                    <a:lstStyle/>
                    <a:p>
                      <a:endParaRPr lang="en-US" dirty="0"/>
                    </a:p>
                  </a:txBody>
                  <a:tcPr/>
                </a:tc>
                <a:tc>
                  <a:txBody>
                    <a:bodyPr/>
                    <a:lstStyle/>
                    <a:p>
                      <a:r>
                        <a:rPr lang="en-US" dirty="0"/>
                        <a:t>Support Vector Machine</a:t>
                      </a:r>
                    </a:p>
                  </a:txBody>
                  <a:tcPr/>
                </a:tc>
                <a:tc>
                  <a:txBody>
                    <a:bodyPr/>
                    <a:lstStyle/>
                    <a:p>
                      <a:r>
                        <a:rPr lang="en-US" dirty="0"/>
                        <a:t>MAE</a:t>
                      </a:r>
                    </a:p>
                  </a:txBody>
                  <a:tcPr/>
                </a:tc>
                <a:tc>
                  <a:txBody>
                    <a:bodyPr/>
                    <a:lstStyle/>
                    <a:p>
                      <a:r>
                        <a:rPr lang="en-US" dirty="0"/>
                        <a:t>0.02</a:t>
                      </a:r>
                    </a:p>
                  </a:txBody>
                  <a:tcPr/>
                </a:tc>
                <a:extLst>
                  <a:ext uri="{0D108BD9-81ED-4DB2-BD59-A6C34878D82A}">
                    <a16:rowId xmlns:a16="http://schemas.microsoft.com/office/drawing/2014/main" val="4033429473"/>
                  </a:ext>
                </a:extLst>
              </a:tr>
              <a:tr h="370840">
                <a:tc>
                  <a:txBody>
                    <a:bodyPr/>
                    <a:lstStyle/>
                    <a:p>
                      <a:endParaRPr lang="en-US" dirty="0"/>
                    </a:p>
                  </a:txBody>
                  <a:tcPr/>
                </a:tc>
                <a:tc>
                  <a:txBody>
                    <a:bodyPr/>
                    <a:lstStyle/>
                    <a:p>
                      <a:endParaRPr lang="en-US" dirty="0"/>
                    </a:p>
                  </a:txBody>
                  <a:tcPr/>
                </a:tc>
                <a:tc>
                  <a:txBody>
                    <a:bodyPr/>
                    <a:lstStyle/>
                    <a:p>
                      <a:r>
                        <a:rPr lang="en-US" dirty="0"/>
                        <a:t>RMSE</a:t>
                      </a:r>
                    </a:p>
                  </a:txBody>
                  <a:tcPr/>
                </a:tc>
                <a:tc>
                  <a:txBody>
                    <a:bodyPr/>
                    <a:lstStyle/>
                    <a:p>
                      <a:r>
                        <a:rPr lang="en-US" dirty="0"/>
                        <a:t>0.12</a:t>
                      </a:r>
                    </a:p>
                  </a:txBody>
                  <a:tcPr/>
                </a:tc>
                <a:extLst>
                  <a:ext uri="{0D108BD9-81ED-4DB2-BD59-A6C34878D82A}">
                    <a16:rowId xmlns:a16="http://schemas.microsoft.com/office/drawing/2014/main" val="3486893683"/>
                  </a:ext>
                </a:extLst>
              </a:tr>
            </a:tbl>
          </a:graphicData>
        </a:graphic>
      </p:graphicFrame>
    </p:spTree>
    <p:extLst>
      <p:ext uri="{BB962C8B-B14F-4D97-AF65-F5344CB8AC3E}">
        <p14:creationId xmlns:p14="http://schemas.microsoft.com/office/powerpoint/2010/main" val="2456913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C0CE-3654-11A7-39A9-4700A94BC2FB}"/>
              </a:ext>
            </a:extLst>
          </p:cNvPr>
          <p:cNvSpPr>
            <a:spLocks noGrp="1"/>
          </p:cNvSpPr>
          <p:nvPr>
            <p:ph type="title"/>
          </p:nvPr>
        </p:nvSpPr>
        <p:spPr/>
        <p:txBody>
          <a:bodyPr/>
          <a:lstStyle/>
          <a:p>
            <a:r>
              <a:rPr lang="en-US" dirty="0"/>
              <a:t>Comparing ML performance for DHS’s within TADs with confirmed interaction</a:t>
            </a:r>
          </a:p>
        </p:txBody>
      </p:sp>
      <p:graphicFrame>
        <p:nvGraphicFramePr>
          <p:cNvPr id="16" name="Table 7">
            <a:extLst>
              <a:ext uri="{FF2B5EF4-FFF2-40B4-BE49-F238E27FC236}">
                <a16:creationId xmlns:a16="http://schemas.microsoft.com/office/drawing/2014/main" id="{91AC5AC8-47D1-0B12-24D3-5FBB514CF0E2}"/>
              </a:ext>
            </a:extLst>
          </p:cNvPr>
          <p:cNvGraphicFramePr>
            <a:graphicFrameLocks noGrp="1"/>
          </p:cNvGraphicFramePr>
          <p:nvPr>
            <p:extLst>
              <p:ext uri="{D42A27DB-BD31-4B8C-83A1-F6EECF244321}">
                <p14:modId xmlns:p14="http://schemas.microsoft.com/office/powerpoint/2010/main" val="2287587448"/>
              </p:ext>
            </p:extLst>
          </p:nvPr>
        </p:nvGraphicFramePr>
        <p:xfrm>
          <a:off x="1435099" y="2069042"/>
          <a:ext cx="9321801" cy="3606800"/>
        </p:xfrm>
        <a:graphic>
          <a:graphicData uri="http://schemas.openxmlformats.org/drawingml/2006/table">
            <a:tbl>
              <a:tblPr firstRow="1" bandRow="1">
                <a:tableStyleId>{5C22544A-7EE6-4342-B048-85BDC9FD1C3A}</a:tableStyleId>
              </a:tblPr>
              <a:tblGrid>
                <a:gridCol w="1354596">
                  <a:extLst>
                    <a:ext uri="{9D8B030D-6E8A-4147-A177-3AD203B41FA5}">
                      <a16:colId xmlns:a16="http://schemas.microsoft.com/office/drawing/2014/main" val="57820237"/>
                    </a:ext>
                  </a:extLst>
                </a:gridCol>
                <a:gridCol w="2896169">
                  <a:extLst>
                    <a:ext uri="{9D8B030D-6E8A-4147-A177-3AD203B41FA5}">
                      <a16:colId xmlns:a16="http://schemas.microsoft.com/office/drawing/2014/main" val="2326507407"/>
                    </a:ext>
                  </a:extLst>
                </a:gridCol>
                <a:gridCol w="1648435">
                  <a:extLst>
                    <a:ext uri="{9D8B030D-6E8A-4147-A177-3AD203B41FA5}">
                      <a16:colId xmlns:a16="http://schemas.microsoft.com/office/drawing/2014/main" val="2783277253"/>
                    </a:ext>
                  </a:extLst>
                </a:gridCol>
                <a:gridCol w="3422601">
                  <a:extLst>
                    <a:ext uri="{9D8B030D-6E8A-4147-A177-3AD203B41FA5}">
                      <a16:colId xmlns:a16="http://schemas.microsoft.com/office/drawing/2014/main" val="1736298413"/>
                    </a:ext>
                  </a:extLst>
                </a:gridCol>
              </a:tblGrid>
              <a:tr h="370840">
                <a:tc>
                  <a:txBody>
                    <a:bodyPr/>
                    <a:lstStyle/>
                    <a:p>
                      <a:r>
                        <a:rPr lang="en-US" dirty="0"/>
                        <a:t>Dataset</a:t>
                      </a:r>
                    </a:p>
                  </a:txBody>
                  <a:tcPr/>
                </a:tc>
                <a:tc>
                  <a:txBody>
                    <a:bodyPr/>
                    <a:lstStyle/>
                    <a:p>
                      <a:r>
                        <a:rPr lang="en-US" dirty="0"/>
                        <a:t>Machine Learning Technique</a:t>
                      </a:r>
                    </a:p>
                  </a:txBody>
                  <a:tcPr/>
                </a:tc>
                <a:tc>
                  <a:txBody>
                    <a:bodyPr/>
                    <a:lstStyle/>
                    <a:p>
                      <a:r>
                        <a:rPr lang="en-US" dirty="0"/>
                        <a:t>Error Metric</a:t>
                      </a:r>
                    </a:p>
                  </a:txBody>
                  <a:tcPr/>
                </a:tc>
                <a:tc>
                  <a:txBody>
                    <a:bodyPr/>
                    <a:lstStyle/>
                    <a:p>
                      <a:r>
                        <a:rPr lang="en-US" dirty="0"/>
                        <a:t>CERES score as response</a:t>
                      </a:r>
                    </a:p>
                  </a:txBody>
                  <a:tcPr/>
                </a:tc>
                <a:extLst>
                  <a:ext uri="{0D108BD9-81ED-4DB2-BD59-A6C34878D82A}">
                    <a16:rowId xmlns:a16="http://schemas.microsoft.com/office/drawing/2014/main" val="789011274"/>
                  </a:ext>
                </a:extLst>
              </a:tr>
              <a:tr h="370840">
                <a:tc>
                  <a:txBody>
                    <a:bodyPr/>
                    <a:lstStyle/>
                    <a:p>
                      <a:r>
                        <a:rPr lang="en-US" dirty="0"/>
                        <a:t>Unfiltered</a:t>
                      </a:r>
                    </a:p>
                  </a:txBody>
                  <a:tcPr/>
                </a:tc>
                <a:tc>
                  <a:txBody>
                    <a:bodyPr/>
                    <a:lstStyle/>
                    <a:p>
                      <a:r>
                        <a:rPr lang="en-US" dirty="0"/>
                        <a:t>Linear Model </a:t>
                      </a:r>
                    </a:p>
                  </a:txBody>
                  <a:tcPr/>
                </a:tc>
                <a:tc>
                  <a:txBody>
                    <a:bodyPr/>
                    <a:lstStyle/>
                    <a:p>
                      <a:r>
                        <a:rPr lang="en-US" dirty="0"/>
                        <a:t>MAE</a:t>
                      </a:r>
                    </a:p>
                  </a:txBody>
                  <a:tcPr/>
                </a:tc>
                <a:tc>
                  <a:txBody>
                    <a:bodyPr/>
                    <a:lstStyle/>
                    <a:p>
                      <a:r>
                        <a:rPr lang="en-US" dirty="0"/>
                        <a:t>1.28</a:t>
                      </a:r>
                    </a:p>
                  </a:txBody>
                  <a:tcPr/>
                </a:tc>
                <a:extLst>
                  <a:ext uri="{0D108BD9-81ED-4DB2-BD59-A6C34878D82A}">
                    <a16:rowId xmlns:a16="http://schemas.microsoft.com/office/drawing/2014/main" val="3160868019"/>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2.00</a:t>
                      </a:r>
                    </a:p>
                  </a:txBody>
                  <a:tcPr/>
                </a:tc>
                <a:extLst>
                  <a:ext uri="{0D108BD9-81ED-4DB2-BD59-A6C34878D82A}">
                    <a16:rowId xmlns:a16="http://schemas.microsoft.com/office/drawing/2014/main" val="526171775"/>
                  </a:ext>
                </a:extLst>
              </a:tr>
              <a:tr h="370840">
                <a:tc>
                  <a:txBody>
                    <a:bodyPr/>
                    <a:lstStyle/>
                    <a:p>
                      <a:endParaRPr lang="en-US"/>
                    </a:p>
                  </a:txBody>
                  <a:tcPr/>
                </a:tc>
                <a:tc>
                  <a:txBody>
                    <a:bodyPr/>
                    <a:lstStyle/>
                    <a:p>
                      <a:r>
                        <a:rPr lang="en-US" dirty="0"/>
                        <a:t>Gradient Boosted Machine</a:t>
                      </a:r>
                    </a:p>
                  </a:txBody>
                  <a:tcPr/>
                </a:tc>
                <a:tc>
                  <a:txBody>
                    <a:bodyPr/>
                    <a:lstStyle/>
                    <a:p>
                      <a:r>
                        <a:rPr lang="en-US" dirty="0"/>
                        <a:t>MAE</a:t>
                      </a:r>
                    </a:p>
                  </a:txBody>
                  <a:tcPr/>
                </a:tc>
                <a:tc>
                  <a:txBody>
                    <a:bodyPr/>
                    <a:lstStyle/>
                    <a:p>
                      <a:r>
                        <a:rPr lang="en-US" dirty="0"/>
                        <a:t>1.29</a:t>
                      </a:r>
                    </a:p>
                  </a:txBody>
                  <a:tcPr/>
                </a:tc>
                <a:extLst>
                  <a:ext uri="{0D108BD9-81ED-4DB2-BD59-A6C34878D82A}">
                    <a16:rowId xmlns:a16="http://schemas.microsoft.com/office/drawing/2014/main" val="2495043855"/>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RMSE</a:t>
                      </a:r>
                    </a:p>
                  </a:txBody>
                  <a:tcPr>
                    <a:lnB w="12700" cap="flat" cmpd="sng" algn="ctr">
                      <a:solidFill>
                        <a:schemeClr val="tx1"/>
                      </a:solidFill>
                      <a:prstDash val="solid"/>
                      <a:round/>
                      <a:headEnd type="none" w="med" len="med"/>
                      <a:tailEnd type="none" w="med" len="med"/>
                    </a:lnB>
                  </a:tcPr>
                </a:tc>
                <a:tc>
                  <a:txBody>
                    <a:bodyPr/>
                    <a:lstStyle/>
                    <a:p>
                      <a:r>
                        <a:rPr lang="en-US" dirty="0"/>
                        <a:t>1.99</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245010"/>
                  </a:ext>
                </a:extLst>
              </a:tr>
              <a:tr h="370840">
                <a:tc>
                  <a:txBody>
                    <a:bodyPr/>
                    <a:lstStyle/>
                    <a:p>
                      <a:r>
                        <a:rPr lang="en-US" dirty="0"/>
                        <a:t>TAD-confirmed</a:t>
                      </a:r>
                    </a:p>
                  </a:txBody>
                  <a:tcPr>
                    <a:lnT w="12700" cap="flat" cmpd="sng" algn="ctr">
                      <a:solidFill>
                        <a:schemeClr val="tx1"/>
                      </a:solidFill>
                      <a:prstDash val="solid"/>
                      <a:round/>
                      <a:headEnd type="none" w="med" len="med"/>
                      <a:tailEnd type="none" w="med" len="med"/>
                    </a:lnT>
                  </a:tcPr>
                </a:tc>
                <a:tc>
                  <a:txBody>
                    <a:bodyPr/>
                    <a:lstStyle/>
                    <a:p>
                      <a:r>
                        <a:rPr lang="en-US" dirty="0"/>
                        <a:t>Linear Model </a:t>
                      </a:r>
                    </a:p>
                  </a:txBody>
                  <a:tcPr>
                    <a:lnT w="12700" cap="flat" cmpd="sng" algn="ctr">
                      <a:solidFill>
                        <a:schemeClr val="tx1"/>
                      </a:solidFill>
                      <a:prstDash val="solid"/>
                      <a:round/>
                      <a:headEnd type="none" w="med" len="med"/>
                      <a:tailEnd type="none" w="med" len="med"/>
                    </a:lnT>
                  </a:tcPr>
                </a:tc>
                <a:tc>
                  <a:txBody>
                    <a:bodyPr/>
                    <a:lstStyle/>
                    <a:p>
                      <a:r>
                        <a:rPr lang="en-US" dirty="0"/>
                        <a:t>MAE</a:t>
                      </a:r>
                    </a:p>
                  </a:txBody>
                  <a:tcPr>
                    <a:lnT w="12700" cap="flat" cmpd="sng" algn="ctr">
                      <a:solidFill>
                        <a:schemeClr val="tx1"/>
                      </a:solidFill>
                      <a:prstDash val="solid"/>
                      <a:round/>
                      <a:headEnd type="none" w="med" len="med"/>
                      <a:tailEnd type="none" w="med" len="med"/>
                    </a:lnT>
                  </a:tcPr>
                </a:tc>
                <a:tc>
                  <a:txBody>
                    <a:bodyPr/>
                    <a:lstStyle/>
                    <a:p>
                      <a:r>
                        <a:rPr lang="en-US" dirty="0"/>
                        <a:t>1.30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8907741"/>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2.06</a:t>
                      </a:r>
                    </a:p>
                  </a:txBody>
                  <a:tcPr/>
                </a:tc>
                <a:extLst>
                  <a:ext uri="{0D108BD9-81ED-4DB2-BD59-A6C34878D82A}">
                    <a16:rowId xmlns:a16="http://schemas.microsoft.com/office/drawing/2014/main" val="2508872247"/>
                  </a:ext>
                </a:extLst>
              </a:tr>
              <a:tr h="370840">
                <a:tc>
                  <a:txBody>
                    <a:bodyPr/>
                    <a:lstStyle/>
                    <a:p>
                      <a:endParaRPr lang="en-US" dirty="0"/>
                    </a:p>
                  </a:txBody>
                  <a:tcPr/>
                </a:tc>
                <a:tc>
                  <a:txBody>
                    <a:bodyPr/>
                    <a:lstStyle/>
                    <a:p>
                      <a:r>
                        <a:rPr lang="en-US" dirty="0"/>
                        <a:t>Gradient Boosted Machine</a:t>
                      </a:r>
                    </a:p>
                  </a:txBody>
                  <a:tcPr/>
                </a:tc>
                <a:tc>
                  <a:txBody>
                    <a:bodyPr/>
                    <a:lstStyle/>
                    <a:p>
                      <a:r>
                        <a:rPr lang="en-US" dirty="0"/>
                        <a:t>MAE</a:t>
                      </a:r>
                    </a:p>
                  </a:txBody>
                  <a:tcPr/>
                </a:tc>
                <a:tc>
                  <a:txBody>
                    <a:bodyPr/>
                    <a:lstStyle/>
                    <a:p>
                      <a:r>
                        <a:rPr lang="en-US" dirty="0"/>
                        <a:t>1.30</a:t>
                      </a:r>
                    </a:p>
                  </a:txBody>
                  <a:tcPr/>
                </a:tc>
                <a:extLst>
                  <a:ext uri="{0D108BD9-81ED-4DB2-BD59-A6C34878D82A}">
                    <a16:rowId xmlns:a16="http://schemas.microsoft.com/office/drawing/2014/main" val="4033429473"/>
                  </a:ext>
                </a:extLst>
              </a:tr>
              <a:tr h="370840">
                <a:tc>
                  <a:txBody>
                    <a:bodyPr/>
                    <a:lstStyle/>
                    <a:p>
                      <a:endParaRPr lang="en-US" dirty="0"/>
                    </a:p>
                  </a:txBody>
                  <a:tcPr/>
                </a:tc>
                <a:tc>
                  <a:txBody>
                    <a:bodyPr/>
                    <a:lstStyle/>
                    <a:p>
                      <a:endParaRPr lang="en-US" dirty="0"/>
                    </a:p>
                  </a:txBody>
                  <a:tcPr/>
                </a:tc>
                <a:tc>
                  <a:txBody>
                    <a:bodyPr/>
                    <a:lstStyle/>
                    <a:p>
                      <a:r>
                        <a:rPr lang="en-US" dirty="0"/>
                        <a:t>RMSE</a:t>
                      </a:r>
                    </a:p>
                  </a:txBody>
                  <a:tcPr/>
                </a:tc>
                <a:tc>
                  <a:txBody>
                    <a:bodyPr/>
                    <a:lstStyle/>
                    <a:p>
                      <a:r>
                        <a:rPr lang="en-US" dirty="0"/>
                        <a:t>2.05</a:t>
                      </a:r>
                    </a:p>
                  </a:txBody>
                  <a:tcPr/>
                </a:tc>
                <a:extLst>
                  <a:ext uri="{0D108BD9-81ED-4DB2-BD59-A6C34878D82A}">
                    <a16:rowId xmlns:a16="http://schemas.microsoft.com/office/drawing/2014/main" val="3486893683"/>
                  </a:ext>
                </a:extLst>
              </a:tr>
            </a:tbl>
          </a:graphicData>
        </a:graphic>
      </p:graphicFrame>
    </p:spTree>
    <p:extLst>
      <p:ext uri="{BB962C8B-B14F-4D97-AF65-F5344CB8AC3E}">
        <p14:creationId xmlns:p14="http://schemas.microsoft.com/office/powerpoint/2010/main" val="2668163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C0CE-3654-11A7-39A9-4700A94BC2FB}"/>
              </a:ext>
            </a:extLst>
          </p:cNvPr>
          <p:cNvSpPr>
            <a:spLocks noGrp="1"/>
          </p:cNvSpPr>
          <p:nvPr>
            <p:ph type="title"/>
          </p:nvPr>
        </p:nvSpPr>
        <p:spPr/>
        <p:txBody>
          <a:bodyPr/>
          <a:lstStyle/>
          <a:p>
            <a:r>
              <a:rPr lang="en-US" dirty="0"/>
              <a:t>Comparing ML performance for DHS’s within TADs with confirmed interaction</a:t>
            </a:r>
          </a:p>
        </p:txBody>
      </p:sp>
      <p:graphicFrame>
        <p:nvGraphicFramePr>
          <p:cNvPr id="16" name="Table 7">
            <a:extLst>
              <a:ext uri="{FF2B5EF4-FFF2-40B4-BE49-F238E27FC236}">
                <a16:creationId xmlns:a16="http://schemas.microsoft.com/office/drawing/2014/main" id="{A38B9B71-B86E-2578-2781-312657EA0DA3}"/>
              </a:ext>
            </a:extLst>
          </p:cNvPr>
          <p:cNvGraphicFramePr>
            <a:graphicFrameLocks noGrp="1"/>
          </p:cNvGraphicFramePr>
          <p:nvPr>
            <p:extLst>
              <p:ext uri="{D42A27DB-BD31-4B8C-83A1-F6EECF244321}">
                <p14:modId xmlns:p14="http://schemas.microsoft.com/office/powerpoint/2010/main" val="1258916538"/>
              </p:ext>
            </p:extLst>
          </p:nvPr>
        </p:nvGraphicFramePr>
        <p:xfrm>
          <a:off x="1329732" y="2034602"/>
          <a:ext cx="9532535" cy="3606800"/>
        </p:xfrm>
        <a:graphic>
          <a:graphicData uri="http://schemas.openxmlformats.org/drawingml/2006/table">
            <a:tbl>
              <a:tblPr firstRow="1" bandRow="1">
                <a:tableStyleId>{5C22544A-7EE6-4342-B048-85BDC9FD1C3A}</a:tableStyleId>
              </a:tblPr>
              <a:tblGrid>
                <a:gridCol w="1161273">
                  <a:extLst>
                    <a:ext uri="{9D8B030D-6E8A-4147-A177-3AD203B41FA5}">
                      <a16:colId xmlns:a16="http://schemas.microsoft.com/office/drawing/2014/main" val="57820237"/>
                    </a:ext>
                  </a:extLst>
                </a:gridCol>
                <a:gridCol w="3185587">
                  <a:extLst>
                    <a:ext uri="{9D8B030D-6E8A-4147-A177-3AD203B41FA5}">
                      <a16:colId xmlns:a16="http://schemas.microsoft.com/office/drawing/2014/main" val="2326507407"/>
                    </a:ext>
                  </a:extLst>
                </a:gridCol>
                <a:gridCol w="1496000">
                  <a:extLst>
                    <a:ext uri="{9D8B030D-6E8A-4147-A177-3AD203B41FA5}">
                      <a16:colId xmlns:a16="http://schemas.microsoft.com/office/drawing/2014/main" val="2783277253"/>
                    </a:ext>
                  </a:extLst>
                </a:gridCol>
                <a:gridCol w="3689675">
                  <a:extLst>
                    <a:ext uri="{9D8B030D-6E8A-4147-A177-3AD203B41FA5}">
                      <a16:colId xmlns:a16="http://schemas.microsoft.com/office/drawing/2014/main" val="1736298413"/>
                    </a:ext>
                  </a:extLst>
                </a:gridCol>
              </a:tblGrid>
              <a:tr h="370840">
                <a:tc>
                  <a:txBody>
                    <a:bodyPr/>
                    <a:lstStyle/>
                    <a:p>
                      <a:r>
                        <a:rPr lang="en-US" dirty="0"/>
                        <a:t>Dataset</a:t>
                      </a:r>
                    </a:p>
                  </a:txBody>
                  <a:tcPr/>
                </a:tc>
                <a:tc>
                  <a:txBody>
                    <a:bodyPr/>
                    <a:lstStyle/>
                    <a:p>
                      <a:r>
                        <a:rPr lang="en-US" dirty="0"/>
                        <a:t>Machine Learning Technique</a:t>
                      </a:r>
                    </a:p>
                  </a:txBody>
                  <a:tcPr/>
                </a:tc>
                <a:tc>
                  <a:txBody>
                    <a:bodyPr/>
                    <a:lstStyle/>
                    <a:p>
                      <a:r>
                        <a:rPr lang="en-US" dirty="0"/>
                        <a:t>Error Metric</a:t>
                      </a:r>
                    </a:p>
                  </a:txBody>
                  <a:tcPr/>
                </a:tc>
                <a:tc>
                  <a:txBody>
                    <a:bodyPr/>
                    <a:lstStyle/>
                    <a:p>
                      <a:r>
                        <a:rPr lang="en-US" dirty="0"/>
                        <a:t>Significant DHS as response</a:t>
                      </a:r>
                    </a:p>
                  </a:txBody>
                  <a:tcPr/>
                </a:tc>
                <a:extLst>
                  <a:ext uri="{0D108BD9-81ED-4DB2-BD59-A6C34878D82A}">
                    <a16:rowId xmlns:a16="http://schemas.microsoft.com/office/drawing/2014/main" val="789011274"/>
                  </a:ext>
                </a:extLst>
              </a:tr>
              <a:tr h="370840">
                <a:tc>
                  <a:txBody>
                    <a:bodyPr/>
                    <a:lstStyle/>
                    <a:p>
                      <a:r>
                        <a:rPr lang="en-US" dirty="0"/>
                        <a:t>Unfiltered</a:t>
                      </a:r>
                    </a:p>
                  </a:txBody>
                  <a:tcPr/>
                </a:tc>
                <a:tc>
                  <a:txBody>
                    <a:bodyPr/>
                    <a:lstStyle/>
                    <a:p>
                      <a:r>
                        <a:rPr lang="en-US" dirty="0"/>
                        <a:t>Logistic Regression</a:t>
                      </a:r>
                    </a:p>
                  </a:txBody>
                  <a:tcPr/>
                </a:tc>
                <a:tc>
                  <a:txBody>
                    <a:bodyPr/>
                    <a:lstStyle/>
                    <a:p>
                      <a:r>
                        <a:rPr lang="en-US" dirty="0"/>
                        <a:t>MAE</a:t>
                      </a:r>
                    </a:p>
                  </a:txBody>
                  <a:tcPr/>
                </a:tc>
                <a:tc>
                  <a:txBody>
                    <a:bodyPr/>
                    <a:lstStyle/>
                    <a:p>
                      <a:r>
                        <a:rPr lang="en-US" dirty="0"/>
                        <a:t>0.03</a:t>
                      </a:r>
                    </a:p>
                  </a:txBody>
                  <a:tcPr/>
                </a:tc>
                <a:extLst>
                  <a:ext uri="{0D108BD9-81ED-4DB2-BD59-A6C34878D82A}">
                    <a16:rowId xmlns:a16="http://schemas.microsoft.com/office/drawing/2014/main" val="3160868019"/>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0.16</a:t>
                      </a:r>
                    </a:p>
                  </a:txBody>
                  <a:tcPr/>
                </a:tc>
                <a:extLst>
                  <a:ext uri="{0D108BD9-81ED-4DB2-BD59-A6C34878D82A}">
                    <a16:rowId xmlns:a16="http://schemas.microsoft.com/office/drawing/2014/main" val="526171775"/>
                  </a:ext>
                </a:extLst>
              </a:tr>
              <a:tr h="370840">
                <a:tc>
                  <a:txBody>
                    <a:bodyPr/>
                    <a:lstStyle/>
                    <a:p>
                      <a:endParaRPr lang="en-US"/>
                    </a:p>
                  </a:txBody>
                  <a:tcPr/>
                </a:tc>
                <a:tc>
                  <a:txBody>
                    <a:bodyPr/>
                    <a:lstStyle/>
                    <a:p>
                      <a:r>
                        <a:rPr lang="en-US" dirty="0"/>
                        <a:t>Support Vector Machine</a:t>
                      </a:r>
                    </a:p>
                  </a:txBody>
                  <a:tcPr/>
                </a:tc>
                <a:tc>
                  <a:txBody>
                    <a:bodyPr/>
                    <a:lstStyle/>
                    <a:p>
                      <a:r>
                        <a:rPr lang="en-US" dirty="0"/>
                        <a:t>MAE</a:t>
                      </a:r>
                    </a:p>
                  </a:txBody>
                  <a:tcPr/>
                </a:tc>
                <a:tc>
                  <a:txBody>
                    <a:bodyPr/>
                    <a:lstStyle/>
                    <a:p>
                      <a:r>
                        <a:rPr lang="en-US" dirty="0"/>
                        <a:t>0.03</a:t>
                      </a:r>
                    </a:p>
                  </a:txBody>
                  <a:tcPr/>
                </a:tc>
                <a:extLst>
                  <a:ext uri="{0D108BD9-81ED-4DB2-BD59-A6C34878D82A}">
                    <a16:rowId xmlns:a16="http://schemas.microsoft.com/office/drawing/2014/main" val="2495043855"/>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RMSE</a:t>
                      </a:r>
                    </a:p>
                  </a:txBody>
                  <a:tcPr>
                    <a:lnB w="12700" cap="flat" cmpd="sng" algn="ctr">
                      <a:solidFill>
                        <a:schemeClr val="tx1"/>
                      </a:solidFill>
                      <a:prstDash val="solid"/>
                      <a:round/>
                      <a:headEnd type="none" w="med" len="med"/>
                      <a:tailEnd type="none" w="med" len="med"/>
                    </a:lnB>
                  </a:tcPr>
                </a:tc>
                <a:tc>
                  <a:txBody>
                    <a:bodyPr/>
                    <a:lstStyle/>
                    <a:p>
                      <a:r>
                        <a:rPr lang="en-US" dirty="0"/>
                        <a:t>0.16</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245010"/>
                  </a:ext>
                </a:extLst>
              </a:tr>
              <a:tr h="370840">
                <a:tc>
                  <a:txBody>
                    <a:bodyPr/>
                    <a:lstStyle/>
                    <a:p>
                      <a:r>
                        <a:rPr lang="en-US" dirty="0"/>
                        <a:t>TAD-confirmed</a:t>
                      </a:r>
                    </a:p>
                  </a:txBody>
                  <a:tcPr>
                    <a:lnT w="12700" cap="flat" cmpd="sng" algn="ctr">
                      <a:solidFill>
                        <a:schemeClr val="tx1"/>
                      </a:solidFill>
                      <a:prstDash val="solid"/>
                      <a:round/>
                      <a:headEnd type="none" w="med" len="med"/>
                      <a:tailEnd type="none" w="med" len="med"/>
                    </a:lnT>
                  </a:tcPr>
                </a:tc>
                <a:tc>
                  <a:txBody>
                    <a:bodyPr/>
                    <a:lstStyle/>
                    <a:p>
                      <a:r>
                        <a:rPr lang="en-US" dirty="0"/>
                        <a:t>Logistic Regression</a:t>
                      </a:r>
                    </a:p>
                  </a:txBody>
                  <a:tcPr>
                    <a:lnT w="12700" cap="flat" cmpd="sng" algn="ctr">
                      <a:solidFill>
                        <a:schemeClr val="tx1"/>
                      </a:solidFill>
                      <a:prstDash val="solid"/>
                      <a:round/>
                      <a:headEnd type="none" w="med" len="med"/>
                      <a:tailEnd type="none" w="med" len="med"/>
                    </a:lnT>
                  </a:tcPr>
                </a:tc>
                <a:tc>
                  <a:txBody>
                    <a:bodyPr/>
                    <a:lstStyle/>
                    <a:p>
                      <a:r>
                        <a:rPr lang="en-US" dirty="0"/>
                        <a:t>MAE</a:t>
                      </a:r>
                    </a:p>
                  </a:txBody>
                  <a:tcPr>
                    <a:lnT w="12700" cap="flat" cmpd="sng" algn="ctr">
                      <a:solidFill>
                        <a:schemeClr val="tx1"/>
                      </a:solidFill>
                      <a:prstDash val="solid"/>
                      <a:round/>
                      <a:headEnd type="none" w="med" len="med"/>
                      <a:tailEnd type="none" w="med" len="med"/>
                    </a:lnT>
                  </a:tcPr>
                </a:tc>
                <a:tc>
                  <a:txBody>
                    <a:bodyPr/>
                    <a:lstStyle/>
                    <a:p>
                      <a:r>
                        <a:rPr lang="en-US" dirty="0"/>
                        <a:t>0.03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8907741"/>
                  </a:ext>
                </a:extLst>
              </a:tr>
              <a:tr h="370840">
                <a:tc>
                  <a:txBody>
                    <a:bodyPr/>
                    <a:lstStyle/>
                    <a:p>
                      <a:endParaRPr lang="en-US"/>
                    </a:p>
                  </a:txBody>
                  <a:tcPr/>
                </a:tc>
                <a:tc>
                  <a:txBody>
                    <a:bodyPr/>
                    <a:lstStyle/>
                    <a:p>
                      <a:endParaRPr lang="en-US" dirty="0"/>
                    </a:p>
                  </a:txBody>
                  <a:tcPr/>
                </a:tc>
                <a:tc>
                  <a:txBody>
                    <a:bodyPr/>
                    <a:lstStyle/>
                    <a:p>
                      <a:r>
                        <a:rPr lang="en-US" dirty="0"/>
                        <a:t>RMSE</a:t>
                      </a:r>
                    </a:p>
                  </a:txBody>
                  <a:tcPr/>
                </a:tc>
                <a:tc>
                  <a:txBody>
                    <a:bodyPr/>
                    <a:lstStyle/>
                    <a:p>
                      <a:r>
                        <a:rPr lang="en-US" dirty="0"/>
                        <a:t>0.16</a:t>
                      </a:r>
                    </a:p>
                  </a:txBody>
                  <a:tcPr/>
                </a:tc>
                <a:extLst>
                  <a:ext uri="{0D108BD9-81ED-4DB2-BD59-A6C34878D82A}">
                    <a16:rowId xmlns:a16="http://schemas.microsoft.com/office/drawing/2014/main" val="2508872247"/>
                  </a:ext>
                </a:extLst>
              </a:tr>
              <a:tr h="370840">
                <a:tc>
                  <a:txBody>
                    <a:bodyPr/>
                    <a:lstStyle/>
                    <a:p>
                      <a:endParaRPr lang="en-US" dirty="0"/>
                    </a:p>
                  </a:txBody>
                  <a:tcPr/>
                </a:tc>
                <a:tc>
                  <a:txBody>
                    <a:bodyPr/>
                    <a:lstStyle/>
                    <a:p>
                      <a:r>
                        <a:rPr lang="en-US" dirty="0"/>
                        <a:t>Support Vector Machine</a:t>
                      </a:r>
                    </a:p>
                  </a:txBody>
                  <a:tcPr/>
                </a:tc>
                <a:tc>
                  <a:txBody>
                    <a:bodyPr/>
                    <a:lstStyle/>
                    <a:p>
                      <a:r>
                        <a:rPr lang="en-US" dirty="0"/>
                        <a:t>MAE</a:t>
                      </a:r>
                    </a:p>
                  </a:txBody>
                  <a:tcPr/>
                </a:tc>
                <a:tc>
                  <a:txBody>
                    <a:bodyPr/>
                    <a:lstStyle/>
                    <a:p>
                      <a:r>
                        <a:rPr lang="en-US" dirty="0"/>
                        <a:t>0.03</a:t>
                      </a:r>
                    </a:p>
                  </a:txBody>
                  <a:tcPr/>
                </a:tc>
                <a:extLst>
                  <a:ext uri="{0D108BD9-81ED-4DB2-BD59-A6C34878D82A}">
                    <a16:rowId xmlns:a16="http://schemas.microsoft.com/office/drawing/2014/main" val="4033429473"/>
                  </a:ext>
                </a:extLst>
              </a:tr>
              <a:tr h="370840">
                <a:tc>
                  <a:txBody>
                    <a:bodyPr/>
                    <a:lstStyle/>
                    <a:p>
                      <a:endParaRPr lang="en-US" dirty="0"/>
                    </a:p>
                  </a:txBody>
                  <a:tcPr/>
                </a:tc>
                <a:tc>
                  <a:txBody>
                    <a:bodyPr/>
                    <a:lstStyle/>
                    <a:p>
                      <a:endParaRPr lang="en-US" dirty="0"/>
                    </a:p>
                  </a:txBody>
                  <a:tcPr/>
                </a:tc>
                <a:tc>
                  <a:txBody>
                    <a:bodyPr/>
                    <a:lstStyle/>
                    <a:p>
                      <a:r>
                        <a:rPr lang="en-US" dirty="0"/>
                        <a:t>RMSE</a:t>
                      </a:r>
                    </a:p>
                  </a:txBody>
                  <a:tcPr/>
                </a:tc>
                <a:tc>
                  <a:txBody>
                    <a:bodyPr/>
                    <a:lstStyle/>
                    <a:p>
                      <a:r>
                        <a:rPr lang="en-US" dirty="0"/>
                        <a:t>0.16</a:t>
                      </a:r>
                    </a:p>
                  </a:txBody>
                  <a:tcPr/>
                </a:tc>
                <a:extLst>
                  <a:ext uri="{0D108BD9-81ED-4DB2-BD59-A6C34878D82A}">
                    <a16:rowId xmlns:a16="http://schemas.microsoft.com/office/drawing/2014/main" val="3486893683"/>
                  </a:ext>
                </a:extLst>
              </a:tr>
            </a:tbl>
          </a:graphicData>
        </a:graphic>
      </p:graphicFrame>
    </p:spTree>
    <p:extLst>
      <p:ext uri="{BB962C8B-B14F-4D97-AF65-F5344CB8AC3E}">
        <p14:creationId xmlns:p14="http://schemas.microsoft.com/office/powerpoint/2010/main" val="367729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4716-6AA3-19E7-98AE-EA82ACA48FEE}"/>
              </a:ext>
            </a:extLst>
          </p:cNvPr>
          <p:cNvSpPr>
            <a:spLocks noGrp="1"/>
          </p:cNvSpPr>
          <p:nvPr>
            <p:ph type="title"/>
          </p:nvPr>
        </p:nvSpPr>
        <p:spPr/>
        <p:txBody>
          <a:bodyPr>
            <a:normAutofit/>
          </a:bodyPr>
          <a:lstStyle/>
          <a:p>
            <a:r>
              <a:rPr lang="en-US" dirty="0"/>
              <a:t>Whole-genome CERES score as the response vector</a:t>
            </a:r>
          </a:p>
        </p:txBody>
      </p:sp>
      <p:sp>
        <p:nvSpPr>
          <p:cNvPr id="4" name="Text Placeholder 3">
            <a:extLst>
              <a:ext uri="{FF2B5EF4-FFF2-40B4-BE49-F238E27FC236}">
                <a16:creationId xmlns:a16="http://schemas.microsoft.com/office/drawing/2014/main" id="{936EAA52-4221-C1CD-C29F-C8CC10DDA74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6" name="Text Placeholder 5">
            <a:extLst>
              <a:ext uri="{FF2B5EF4-FFF2-40B4-BE49-F238E27FC236}">
                <a16:creationId xmlns:a16="http://schemas.microsoft.com/office/drawing/2014/main" id="{6AB5A97B-18FB-F8F8-8EF0-F1328F03DD47}"/>
              </a:ext>
            </a:extLst>
          </p:cNvPr>
          <p:cNvSpPr>
            <a:spLocks noGrp="1"/>
          </p:cNvSpPr>
          <p:nvPr>
            <p:ph type="body" sz="quarter" idx="3"/>
          </p:nvPr>
        </p:nvSpPr>
        <p:spPr>
          <a:xfrm>
            <a:off x="6169024" y="1576933"/>
            <a:ext cx="5183188" cy="823912"/>
          </a:xfrm>
        </p:spPr>
        <p:txBody>
          <a:bodyPr/>
          <a:lstStyle/>
          <a:p>
            <a:r>
              <a:rPr lang="en-US" dirty="0"/>
              <a:t>Including </a:t>
            </a:r>
            <a:r>
              <a:rPr lang="en-US" dirty="0" err="1"/>
              <a:t>phyloP</a:t>
            </a:r>
            <a:r>
              <a:rPr lang="en-US" dirty="0"/>
              <a:t> scores</a:t>
            </a:r>
          </a:p>
        </p:txBody>
      </p:sp>
      <p:pic>
        <p:nvPicPr>
          <p:cNvPr id="9" name="Picture 8">
            <a:extLst>
              <a:ext uri="{FF2B5EF4-FFF2-40B4-BE49-F238E27FC236}">
                <a16:creationId xmlns:a16="http://schemas.microsoft.com/office/drawing/2014/main" id="{246CF02F-D4DD-BA34-688A-C08F28A7F25B}"/>
              </a:ext>
            </a:extLst>
          </p:cNvPr>
          <p:cNvPicPr>
            <a:picLocks noChangeAspect="1"/>
          </p:cNvPicPr>
          <p:nvPr/>
        </p:nvPicPr>
        <p:blipFill>
          <a:blip r:embed="rId3"/>
          <a:stretch>
            <a:fillRect/>
          </a:stretch>
        </p:blipFill>
        <p:spPr>
          <a:xfrm>
            <a:off x="0" y="2505074"/>
            <a:ext cx="5997575" cy="3432823"/>
          </a:xfrm>
          <a:prstGeom prst="rect">
            <a:avLst/>
          </a:prstGeom>
        </p:spPr>
      </p:pic>
      <p:pic>
        <p:nvPicPr>
          <p:cNvPr id="12" name="Content Placeholder 11">
            <a:extLst>
              <a:ext uri="{FF2B5EF4-FFF2-40B4-BE49-F238E27FC236}">
                <a16:creationId xmlns:a16="http://schemas.microsoft.com/office/drawing/2014/main" id="{84A78FFA-E769-045E-A75B-AD27E45E54D0}"/>
              </a:ext>
            </a:extLst>
          </p:cNvPr>
          <p:cNvPicPr>
            <a:picLocks noGrp="1" noChangeAspect="1"/>
          </p:cNvPicPr>
          <p:nvPr>
            <p:ph sz="quarter" idx="4"/>
          </p:nvPr>
        </p:nvPicPr>
        <p:blipFill>
          <a:blip r:embed="rId4"/>
          <a:stretch>
            <a:fillRect/>
          </a:stretch>
        </p:blipFill>
        <p:spPr>
          <a:xfrm>
            <a:off x="5921755" y="2400846"/>
            <a:ext cx="6001027" cy="3589690"/>
          </a:xfrm>
          <a:prstGeom prst="rect">
            <a:avLst/>
          </a:prstGeom>
        </p:spPr>
      </p:pic>
      <p:sp>
        <p:nvSpPr>
          <p:cNvPr id="3" name="Rectangle 2">
            <a:extLst>
              <a:ext uri="{FF2B5EF4-FFF2-40B4-BE49-F238E27FC236}">
                <a16:creationId xmlns:a16="http://schemas.microsoft.com/office/drawing/2014/main" id="{C3D46660-0642-B994-3552-42B358FF5E1C}"/>
              </a:ext>
            </a:extLst>
          </p:cNvPr>
          <p:cNvSpPr/>
          <p:nvPr/>
        </p:nvSpPr>
        <p:spPr>
          <a:xfrm>
            <a:off x="6123865" y="3269752"/>
            <a:ext cx="5639969" cy="41295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18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69D9-4F03-B4EE-0DDF-2AAB8314A538}"/>
              </a:ext>
            </a:extLst>
          </p:cNvPr>
          <p:cNvSpPr>
            <a:spLocks noGrp="1"/>
          </p:cNvSpPr>
          <p:nvPr>
            <p:ph type="title"/>
          </p:nvPr>
        </p:nvSpPr>
        <p:spPr/>
        <p:txBody>
          <a:bodyPr/>
          <a:lstStyle/>
          <a:p>
            <a:r>
              <a:rPr lang="en-US" dirty="0"/>
              <a:t>Overall Conclusions</a:t>
            </a:r>
          </a:p>
        </p:txBody>
      </p:sp>
      <p:sp>
        <p:nvSpPr>
          <p:cNvPr id="3" name="Content Placeholder 2">
            <a:extLst>
              <a:ext uri="{FF2B5EF4-FFF2-40B4-BE49-F238E27FC236}">
                <a16:creationId xmlns:a16="http://schemas.microsoft.com/office/drawing/2014/main" id="{F764494D-E3B2-96CA-7BF7-3AD4DB5D32D2}"/>
              </a:ext>
            </a:extLst>
          </p:cNvPr>
          <p:cNvSpPr>
            <a:spLocks noGrp="1"/>
          </p:cNvSpPr>
          <p:nvPr>
            <p:ph idx="1"/>
          </p:nvPr>
        </p:nvSpPr>
        <p:spPr/>
        <p:txBody>
          <a:bodyPr/>
          <a:lstStyle/>
          <a:p>
            <a:r>
              <a:rPr lang="en-US" dirty="0"/>
              <a:t>Depth of phylogenetic comparison defies expectations</a:t>
            </a:r>
          </a:p>
          <a:p>
            <a:endParaRPr lang="en-US" dirty="0"/>
          </a:p>
          <a:p>
            <a:r>
              <a:rPr lang="en-US" dirty="0"/>
              <a:t>The RF model helped us to identify a couple TFs that are indeed important for transcription</a:t>
            </a:r>
          </a:p>
          <a:p>
            <a:endParaRPr lang="en-US" dirty="0"/>
          </a:p>
          <a:p>
            <a:r>
              <a:rPr lang="en-US" dirty="0"/>
              <a:t>Hic reduces signal to noise, but by how much?</a:t>
            </a:r>
          </a:p>
          <a:p>
            <a:endParaRPr lang="en-US" dirty="0"/>
          </a:p>
          <a:p>
            <a:r>
              <a:rPr lang="en-US" dirty="0"/>
              <a:t>ML harness approach unable to detect significant differences in model predictions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10917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50158-17B4-B1EB-BFE3-6368E99BB06F}"/>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57A1C5C5-6116-8384-FE90-4706DBA0C081}"/>
              </a:ext>
            </a:extLst>
          </p:cNvPr>
          <p:cNvSpPr>
            <a:spLocks noGrp="1"/>
          </p:cNvSpPr>
          <p:nvPr>
            <p:ph idx="1"/>
          </p:nvPr>
        </p:nvSpPr>
        <p:spPr/>
        <p:txBody>
          <a:bodyPr/>
          <a:lstStyle/>
          <a:p>
            <a:r>
              <a:rPr lang="en-US" dirty="0"/>
              <a:t>Use </a:t>
            </a:r>
            <a:r>
              <a:rPr lang="en-US" dirty="0" err="1"/>
              <a:t>HiC</a:t>
            </a:r>
            <a:r>
              <a:rPr lang="en-US" dirty="0"/>
              <a:t> to correct misassigned enhancers</a:t>
            </a:r>
          </a:p>
          <a:p>
            <a:pPr marL="0" indent="0">
              <a:buNone/>
            </a:pPr>
            <a:endParaRPr lang="en-US" dirty="0"/>
          </a:p>
          <a:p>
            <a:r>
              <a:rPr lang="en-US" dirty="0"/>
              <a:t>Perform differential </a:t>
            </a:r>
            <a:r>
              <a:rPr lang="en-US" dirty="0" err="1"/>
              <a:t>HiC</a:t>
            </a:r>
            <a:r>
              <a:rPr lang="en-US" dirty="0"/>
              <a:t> analysis, </a:t>
            </a:r>
            <a:r>
              <a:rPr lang="en-US" dirty="0" err="1"/>
              <a:t>i.e</a:t>
            </a:r>
            <a:r>
              <a:rPr lang="en-US" dirty="0"/>
              <a:t> differential TAD boundaries, testing significant interactions</a:t>
            </a:r>
          </a:p>
          <a:p>
            <a:pPr lvl="1"/>
            <a:r>
              <a:rPr lang="en-US" dirty="0"/>
              <a:t>Integrate results into the RF model presented here</a:t>
            </a:r>
          </a:p>
          <a:p>
            <a:endParaRPr lang="en-US" dirty="0"/>
          </a:p>
          <a:p>
            <a:r>
              <a:rPr lang="en-US" dirty="0"/>
              <a:t>Use the next iteration of CERES data to fine-tune RF models</a:t>
            </a:r>
          </a:p>
        </p:txBody>
      </p:sp>
    </p:spTree>
    <p:extLst>
      <p:ext uri="{BB962C8B-B14F-4D97-AF65-F5344CB8AC3E}">
        <p14:creationId xmlns:p14="http://schemas.microsoft.com/office/powerpoint/2010/main" val="144158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CF98-5ACE-9F54-0CAF-FA8AE060B235}"/>
              </a:ext>
            </a:extLst>
          </p:cNvPr>
          <p:cNvSpPr>
            <a:spLocks noGrp="1"/>
          </p:cNvSpPr>
          <p:nvPr>
            <p:ph type="title"/>
          </p:nvPr>
        </p:nvSpPr>
        <p:spPr/>
        <p:txBody>
          <a:bodyPr>
            <a:normAutofit/>
          </a:bodyPr>
          <a:lstStyle/>
          <a:p>
            <a:r>
              <a:rPr lang="en-US" dirty="0"/>
              <a:t>Was DHS (all gRNAs grouped) significant across all DHSs?</a:t>
            </a:r>
          </a:p>
        </p:txBody>
      </p:sp>
      <p:sp>
        <p:nvSpPr>
          <p:cNvPr id="3" name="Text Placeholder 2">
            <a:extLst>
              <a:ext uri="{FF2B5EF4-FFF2-40B4-BE49-F238E27FC236}">
                <a16:creationId xmlns:a16="http://schemas.microsoft.com/office/drawing/2014/main" id="{30FD00C4-A030-68D7-7C4D-CEA4B46CD1ED}"/>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64A67C9-FF14-D239-0177-AEAB391DFB0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8" name="Picture 7">
            <a:extLst>
              <a:ext uri="{FF2B5EF4-FFF2-40B4-BE49-F238E27FC236}">
                <a16:creationId xmlns:a16="http://schemas.microsoft.com/office/drawing/2014/main" id="{9CCE45BB-005A-E335-0889-0AD992727D2F}"/>
              </a:ext>
            </a:extLst>
          </p:cNvPr>
          <p:cNvPicPr>
            <a:picLocks noChangeAspect="1"/>
          </p:cNvPicPr>
          <p:nvPr/>
        </p:nvPicPr>
        <p:blipFill>
          <a:blip r:embed="rId3"/>
          <a:stretch>
            <a:fillRect/>
          </a:stretch>
        </p:blipFill>
        <p:spPr>
          <a:xfrm>
            <a:off x="243660" y="2505075"/>
            <a:ext cx="5882729" cy="3367088"/>
          </a:xfrm>
          <a:prstGeom prst="rect">
            <a:avLst/>
          </a:prstGeom>
        </p:spPr>
      </p:pic>
      <p:pic>
        <p:nvPicPr>
          <p:cNvPr id="14" name="Content Placeholder 13">
            <a:extLst>
              <a:ext uri="{FF2B5EF4-FFF2-40B4-BE49-F238E27FC236}">
                <a16:creationId xmlns:a16="http://schemas.microsoft.com/office/drawing/2014/main" id="{0C66E9A4-9C1A-FD8C-3693-8091C4E2C46D}"/>
              </a:ext>
            </a:extLst>
          </p:cNvPr>
          <p:cNvPicPr>
            <a:picLocks noGrp="1" noChangeAspect="1"/>
          </p:cNvPicPr>
          <p:nvPr>
            <p:ph sz="quarter" idx="4"/>
          </p:nvPr>
        </p:nvPicPr>
        <p:blipFill>
          <a:blip r:embed="rId4"/>
          <a:stretch>
            <a:fillRect/>
          </a:stretch>
        </p:blipFill>
        <p:spPr>
          <a:xfrm>
            <a:off x="5997575" y="2408807"/>
            <a:ext cx="5950765" cy="3559625"/>
          </a:xfrm>
          <a:prstGeom prst="rect">
            <a:avLst/>
          </a:prstGeom>
        </p:spPr>
      </p:pic>
      <p:sp>
        <p:nvSpPr>
          <p:cNvPr id="7" name="Rectangle 6">
            <a:extLst>
              <a:ext uri="{FF2B5EF4-FFF2-40B4-BE49-F238E27FC236}">
                <a16:creationId xmlns:a16="http://schemas.microsoft.com/office/drawing/2014/main" id="{C0A87E6B-DA39-9568-01D0-2E9F59591B04}"/>
              </a:ext>
            </a:extLst>
          </p:cNvPr>
          <p:cNvSpPr/>
          <p:nvPr/>
        </p:nvSpPr>
        <p:spPr>
          <a:xfrm>
            <a:off x="6219313" y="3254887"/>
            <a:ext cx="5639969" cy="41295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261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5FB6-7F5D-1D87-3A3B-7B02978A8E5C}"/>
              </a:ext>
            </a:extLst>
          </p:cNvPr>
          <p:cNvSpPr>
            <a:spLocks noGrp="1"/>
          </p:cNvSpPr>
          <p:nvPr>
            <p:ph type="title"/>
          </p:nvPr>
        </p:nvSpPr>
        <p:spPr/>
        <p:txBody>
          <a:bodyPr/>
          <a:lstStyle/>
          <a:p>
            <a:r>
              <a:rPr lang="en-US" dirty="0"/>
              <a:t>p-value of change in log-fold expression as response vector </a:t>
            </a:r>
          </a:p>
        </p:txBody>
      </p:sp>
      <p:sp>
        <p:nvSpPr>
          <p:cNvPr id="3" name="Text Placeholder 2">
            <a:extLst>
              <a:ext uri="{FF2B5EF4-FFF2-40B4-BE49-F238E27FC236}">
                <a16:creationId xmlns:a16="http://schemas.microsoft.com/office/drawing/2014/main" id="{5C7247F1-454B-4921-C460-3F0EF4F8BCA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67D4EE13-49AC-640F-7C79-D0B2A1709CC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7" name="Picture 6">
            <a:extLst>
              <a:ext uri="{FF2B5EF4-FFF2-40B4-BE49-F238E27FC236}">
                <a16:creationId xmlns:a16="http://schemas.microsoft.com/office/drawing/2014/main" id="{44E37708-619C-86F6-CAB2-40AD829D8206}"/>
              </a:ext>
            </a:extLst>
          </p:cNvPr>
          <p:cNvPicPr>
            <a:picLocks noChangeAspect="1"/>
          </p:cNvPicPr>
          <p:nvPr/>
        </p:nvPicPr>
        <p:blipFill>
          <a:blip r:embed="rId3"/>
          <a:stretch>
            <a:fillRect/>
          </a:stretch>
        </p:blipFill>
        <p:spPr>
          <a:xfrm>
            <a:off x="60748" y="2611128"/>
            <a:ext cx="5936827" cy="3398053"/>
          </a:xfrm>
          <a:prstGeom prst="rect">
            <a:avLst/>
          </a:prstGeom>
        </p:spPr>
      </p:pic>
      <p:pic>
        <p:nvPicPr>
          <p:cNvPr id="12" name="Content Placeholder 11">
            <a:extLst>
              <a:ext uri="{FF2B5EF4-FFF2-40B4-BE49-F238E27FC236}">
                <a16:creationId xmlns:a16="http://schemas.microsoft.com/office/drawing/2014/main" id="{75E4B202-24DF-3DB6-6005-9C4847C85102}"/>
              </a:ext>
            </a:extLst>
          </p:cNvPr>
          <p:cNvPicPr>
            <a:picLocks noGrp="1" noChangeAspect="1"/>
          </p:cNvPicPr>
          <p:nvPr>
            <p:ph sz="quarter" idx="4"/>
          </p:nvPr>
        </p:nvPicPr>
        <p:blipFill>
          <a:blip r:embed="rId4"/>
          <a:stretch>
            <a:fillRect/>
          </a:stretch>
        </p:blipFill>
        <p:spPr>
          <a:xfrm>
            <a:off x="6096000" y="2505074"/>
            <a:ext cx="6035252" cy="3610163"/>
          </a:xfrm>
          <a:prstGeom prst="rect">
            <a:avLst/>
          </a:prstGeom>
        </p:spPr>
      </p:pic>
      <p:sp>
        <p:nvSpPr>
          <p:cNvPr id="8" name="Rectangle 7">
            <a:extLst>
              <a:ext uri="{FF2B5EF4-FFF2-40B4-BE49-F238E27FC236}">
                <a16:creationId xmlns:a16="http://schemas.microsoft.com/office/drawing/2014/main" id="{12BF15BF-AAC3-EFFB-785D-21534B0469F2}"/>
              </a:ext>
            </a:extLst>
          </p:cNvPr>
          <p:cNvSpPr/>
          <p:nvPr/>
        </p:nvSpPr>
        <p:spPr>
          <a:xfrm>
            <a:off x="6282813" y="3343787"/>
            <a:ext cx="5639969" cy="41295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6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151797" y="2505075"/>
            <a:ext cx="5845778" cy="3345938"/>
          </a:xfrm>
          <a:prstGeom prst="rect">
            <a:avLst/>
          </a:prstGeom>
        </p:spPr>
      </p:pic>
      <p:pic>
        <p:nvPicPr>
          <p:cNvPr id="9" name="Content Placeholder 8">
            <a:extLst>
              <a:ext uri="{FF2B5EF4-FFF2-40B4-BE49-F238E27FC236}">
                <a16:creationId xmlns:a16="http://schemas.microsoft.com/office/drawing/2014/main" id="{CCE52629-C289-FF16-8E6D-ECC8026697EB}"/>
              </a:ext>
            </a:extLst>
          </p:cNvPr>
          <p:cNvPicPr>
            <a:picLocks noGrp="1" noChangeAspect="1"/>
          </p:cNvPicPr>
          <p:nvPr>
            <p:ph sz="quarter" idx="4"/>
          </p:nvPr>
        </p:nvPicPr>
        <p:blipFill>
          <a:blip r:embed="rId3"/>
          <a:stretch>
            <a:fillRect/>
          </a:stretch>
        </p:blipFill>
        <p:spPr>
          <a:xfrm>
            <a:off x="6172200" y="2505075"/>
            <a:ext cx="6019800" cy="3600920"/>
          </a:xfrm>
          <a:prstGeom prst="rect">
            <a:avLst/>
          </a:prstGeom>
        </p:spPr>
      </p:pic>
      <p:sp>
        <p:nvSpPr>
          <p:cNvPr id="7" name="Rectangle 6">
            <a:extLst>
              <a:ext uri="{FF2B5EF4-FFF2-40B4-BE49-F238E27FC236}">
                <a16:creationId xmlns:a16="http://schemas.microsoft.com/office/drawing/2014/main" id="{3616D9F1-F7F4-32AB-498A-A7DF905BFA54}"/>
              </a:ext>
            </a:extLst>
          </p:cNvPr>
          <p:cNvSpPr/>
          <p:nvPr/>
        </p:nvSpPr>
        <p:spPr>
          <a:xfrm>
            <a:off x="6346313" y="3356487"/>
            <a:ext cx="5639969" cy="41295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5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7C5-B173-50BF-5452-707F152364AE}"/>
              </a:ext>
            </a:extLst>
          </p:cNvPr>
          <p:cNvSpPr>
            <a:spLocks noGrp="1"/>
          </p:cNvSpPr>
          <p:nvPr>
            <p:ph type="title"/>
          </p:nvPr>
        </p:nvSpPr>
        <p:spPr/>
        <p:txBody>
          <a:bodyPr>
            <a:normAutofit/>
          </a:bodyPr>
          <a:lstStyle/>
          <a:p>
            <a:r>
              <a:rPr lang="en-US" dirty="0"/>
              <a:t>Are the </a:t>
            </a:r>
            <a:r>
              <a:rPr lang="en-US" dirty="0" err="1"/>
              <a:t>phyloP</a:t>
            </a:r>
            <a:r>
              <a:rPr lang="en-US" dirty="0"/>
              <a:t> scores individually predictive?</a:t>
            </a:r>
          </a:p>
        </p:txBody>
      </p:sp>
      <p:sp>
        <p:nvSpPr>
          <p:cNvPr id="7" name="TextBox 6">
            <a:extLst>
              <a:ext uri="{FF2B5EF4-FFF2-40B4-BE49-F238E27FC236}">
                <a16:creationId xmlns:a16="http://schemas.microsoft.com/office/drawing/2014/main" id="{C4877F71-A184-5B1B-A30D-0FE062C8B62A}"/>
              </a:ext>
            </a:extLst>
          </p:cNvPr>
          <p:cNvSpPr txBox="1"/>
          <p:nvPr/>
        </p:nvSpPr>
        <p:spPr>
          <a:xfrm>
            <a:off x="1911350" y="2476500"/>
            <a:ext cx="8369300" cy="523220"/>
          </a:xfrm>
          <a:prstGeom prst="rect">
            <a:avLst/>
          </a:prstGeom>
          <a:noFill/>
        </p:spPr>
        <p:txBody>
          <a:bodyPr wrap="square" rtlCol="0">
            <a:spAutoFit/>
          </a:bodyPr>
          <a:lstStyle/>
          <a:p>
            <a:r>
              <a:rPr lang="en-US" sz="2800" dirty="0"/>
              <a:t>Beginning with the 242-way mammalian </a:t>
            </a:r>
            <a:r>
              <a:rPr lang="en-US" sz="2800" dirty="0" err="1"/>
              <a:t>phyloP</a:t>
            </a:r>
            <a:r>
              <a:rPr lang="en-US" sz="2800" dirty="0"/>
              <a:t> scores</a:t>
            </a:r>
          </a:p>
        </p:txBody>
      </p:sp>
    </p:spTree>
    <p:extLst>
      <p:ext uri="{BB962C8B-B14F-4D97-AF65-F5344CB8AC3E}">
        <p14:creationId xmlns:p14="http://schemas.microsoft.com/office/powerpoint/2010/main" val="204881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86018</TotalTime>
  <Words>3618</Words>
  <Application>Microsoft Macintosh PowerPoint</Application>
  <PresentationFormat>Widescreen</PresentationFormat>
  <Paragraphs>456</Paragraphs>
  <Slides>51</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Homer, HiC, and Harnesses</vt:lpstr>
      <vt:lpstr>PowerPoint Presentation</vt:lpstr>
      <vt:lpstr>PowerPoint Presentation</vt:lpstr>
      <vt:lpstr>PhyloP scores</vt:lpstr>
      <vt:lpstr>Whole-genome CERES score as the response vector</vt:lpstr>
      <vt:lpstr>Was DHS (all gRNAs grouped) significant across all DHSs?</vt:lpstr>
      <vt:lpstr>p-value of change in log-fold expression as response vector </vt:lpstr>
      <vt:lpstr>SignalVal - continuous measurement of overall (usually, average) enrichment for the region </vt:lpstr>
      <vt:lpstr>Are the phyloP scores individually predictive?</vt:lpstr>
      <vt:lpstr>Whole-genome CERES score as the response vector</vt:lpstr>
      <vt:lpstr>Was the DHS (all gRNAs grouped) significant across all DHSs?</vt:lpstr>
      <vt:lpstr>p-value of change in log-fold expression as response vector </vt:lpstr>
      <vt:lpstr>SignalVal - continuous measurement of overall (usually, average) enrichment for the region </vt:lpstr>
      <vt:lpstr>Are the phyloP scores individually predictive?</vt:lpstr>
      <vt:lpstr>Whole-genome CERES score as the response vector</vt:lpstr>
      <vt:lpstr>dhsWGsig Forest - dhs_0_1_wg (0,1: was DHS (all gRNAs grouped) significant across all DHSs?) as response vectors </vt:lpstr>
      <vt:lpstr>pVal Forest –p-value of change in log-fold expression as response vector </vt:lpstr>
      <vt:lpstr>SignalVal - continuous measurement of overall (usually, average) enrichment for the region </vt:lpstr>
      <vt:lpstr>Are the phyloP scores individually predictive?</vt:lpstr>
      <vt:lpstr>Whole-genome CERES score as the response vector</vt:lpstr>
      <vt:lpstr>Was the DHS (all gRNAs grouped) significant across all DHSs</vt:lpstr>
      <vt:lpstr>p-value of change in log-fold expression as response vector </vt:lpstr>
      <vt:lpstr>SignalVal - continuous measurement of overall (usually, average) enrichment for the region </vt:lpstr>
      <vt:lpstr>Deleted the “most important” predictors, i.e. DHS_prop_GC and zeta.human, to observe sensitivity of the model</vt:lpstr>
      <vt:lpstr>Whole-genome CERES scores as the response vector</vt:lpstr>
      <vt:lpstr>Was DHS (all gRNAs grouped) significant across all DHSs </vt:lpstr>
      <vt:lpstr>p-value of change in log-fold expression as response vector </vt:lpstr>
      <vt:lpstr>SignalVal - continuous measurement of overall (usually, average) enrichment for the region </vt:lpstr>
      <vt:lpstr>PhyloP comparison scatterplots</vt:lpstr>
      <vt:lpstr>PhyloP comparison scatterplots: chromHMM_cat_longest</vt:lpstr>
      <vt:lpstr>PhyloP comparison scatterplots: chromHMM_cat_longest</vt:lpstr>
      <vt:lpstr>PhyloP comparison scatterplots: chromHMM_cat_longest</vt:lpstr>
      <vt:lpstr>PowerPoint Presentation</vt:lpstr>
      <vt:lpstr>Lessons learned</vt:lpstr>
      <vt:lpstr>Motif enrichment </vt:lpstr>
      <vt:lpstr>DHS sequence attributes – lncRNA Hg19 background</vt:lpstr>
      <vt:lpstr>chromHMM and CERES scores of the DHS’s containing the Jun and Fos HOMER motifs</vt:lpstr>
      <vt:lpstr>DHS sequence attributes – Crbllm DHS’s background</vt:lpstr>
      <vt:lpstr>Are Jun-AP1 and Fosl2 pioneer TFs?</vt:lpstr>
      <vt:lpstr>Checking assumptions with HiC</vt:lpstr>
      <vt:lpstr>PowerPoint Presentation</vt:lpstr>
      <vt:lpstr>HiC Results – 1st replicate</vt:lpstr>
      <vt:lpstr>Hi-C Results – all 3 replicates</vt:lpstr>
      <vt:lpstr>Hi-C results – all 3 replicates, threshold adjusted</vt:lpstr>
      <vt:lpstr>Going a step further with Machine Learning Harnesses</vt:lpstr>
      <vt:lpstr>Comparing ML performance for quartiles of DNase-seq score using Harnesses</vt:lpstr>
      <vt:lpstr>Comparing ML performance for quartiles of DNase-seq score using Harnesses</vt:lpstr>
      <vt:lpstr>Comparing ML performance for DHS’s within TADs with confirmed interaction</vt:lpstr>
      <vt:lpstr>Comparing ML performance for DHS’s within TADs with confirmed interaction</vt:lpstr>
      <vt:lpstr>Overall Conclusions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PhyloP scores on Random Forest performance</dc:title>
  <dc:creator>Jameson Blount</dc:creator>
  <cp:lastModifiedBy>Jameson Blount</cp:lastModifiedBy>
  <cp:revision>49</cp:revision>
  <dcterms:created xsi:type="dcterms:W3CDTF">2022-06-03T14:36:53Z</dcterms:created>
  <dcterms:modified xsi:type="dcterms:W3CDTF">2022-08-12T15:53:07Z</dcterms:modified>
</cp:coreProperties>
</file>